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3" name="Shape 123"/>
          <p:cNvSpPr/>
          <p:nvPr>
            <p:ph type="sldImg"/>
          </p:nvPr>
        </p:nvSpPr>
        <p:spPr>
          <a:xfrm>
            <a:off x="1143000" y="685800"/>
            <a:ext cx="4572000" cy="3429000"/>
          </a:xfrm>
          <a:prstGeom prst="rect">
            <a:avLst/>
          </a:prstGeom>
        </p:spPr>
        <p:txBody>
          <a:bodyPr/>
          <a:lstStyle/>
          <a:p>
            <a:pPr/>
          </a:p>
        </p:txBody>
      </p:sp>
      <p:sp>
        <p:nvSpPr>
          <p:cNvPr id="124" name="Shape 12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Vertical Text">
    <p:spTree>
      <p:nvGrpSpPr>
        <p:cNvPr id="1" name=""/>
        <p:cNvGrpSpPr/>
        <p:nvPr/>
      </p:nvGrpSpPr>
      <p:grpSpPr>
        <a:xfrm>
          <a:off x="0" y="0"/>
          <a:ext cx="0" cy="0"/>
          <a:chOff x="0" y="0"/>
          <a:chExt cx="0" cy="0"/>
        </a:xfrm>
      </p:grpSpPr>
      <p:sp>
        <p:nvSpPr>
          <p:cNvPr id="90" name="Title Text"/>
          <p:cNvSpPr txBox="1"/>
          <p:nvPr>
            <p:ph type="title"/>
          </p:nvPr>
        </p:nvSpPr>
        <p:spPr>
          <a:xfrm>
            <a:off x="838200" y="365125"/>
            <a:ext cx="10515600" cy="1325563"/>
          </a:xfrm>
          <a:prstGeom prst="rect">
            <a:avLst/>
          </a:prstGeom>
        </p:spPr>
        <p:txBody>
          <a:bodyPr anchor="t">
            <a:normAutofit fontScale="100000" lnSpcReduction="0"/>
          </a:bodyPr>
          <a:lstStyle/>
          <a:p>
            <a:pPr/>
            <a:r>
              <a:t>Title Text</a:t>
            </a:r>
          </a:p>
        </p:txBody>
      </p:sp>
      <p:sp>
        <p:nvSpPr>
          <p:cNvPr id="91" name="Body Level One…"/>
          <p:cNvSpPr txBox="1"/>
          <p:nvPr>
            <p:ph type="body" idx="1"/>
          </p:nvPr>
        </p:nvSpPr>
        <p:spPr>
          <a:xfrm>
            <a:off x="838200" y="1825625"/>
            <a:ext cx="10515600" cy="4351338"/>
          </a:xfrm>
          <a:prstGeom prst="rect">
            <a:avLst/>
          </a:prstGeom>
        </p:spPr>
        <p:txBody>
          <a:bodyPr vert="eaVert">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9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 Title and Text">
    <p:spTree>
      <p:nvGrpSpPr>
        <p:cNvPr id="1" name=""/>
        <p:cNvGrpSpPr/>
        <p:nvPr/>
      </p:nvGrpSpPr>
      <p:grpSpPr>
        <a:xfrm>
          <a:off x="0" y="0"/>
          <a:ext cx="0" cy="0"/>
          <a:chOff x="0" y="0"/>
          <a:chExt cx="0" cy="0"/>
        </a:xfrm>
      </p:grpSpPr>
      <p:sp>
        <p:nvSpPr>
          <p:cNvPr id="99" name="Title Text"/>
          <p:cNvSpPr txBox="1"/>
          <p:nvPr>
            <p:ph type="title"/>
          </p:nvPr>
        </p:nvSpPr>
        <p:spPr>
          <a:xfrm>
            <a:off x="8724900" y="365125"/>
            <a:ext cx="2628900" cy="5811838"/>
          </a:xfrm>
          <a:prstGeom prst="rect">
            <a:avLst/>
          </a:prstGeom>
        </p:spPr>
        <p:txBody>
          <a:bodyPr vert="eaVert" anchor="t">
            <a:normAutofit fontScale="100000" lnSpcReduction="0"/>
          </a:bodyPr>
          <a:lstStyle/>
          <a:p>
            <a:pPr/>
            <a:r>
              <a:t>Title Text</a:t>
            </a:r>
          </a:p>
        </p:txBody>
      </p:sp>
      <p:sp>
        <p:nvSpPr>
          <p:cNvPr id="100" name="Body Level One…"/>
          <p:cNvSpPr txBox="1"/>
          <p:nvPr>
            <p:ph type="body" idx="1"/>
          </p:nvPr>
        </p:nvSpPr>
        <p:spPr>
          <a:xfrm>
            <a:off x="838200" y="365125"/>
            <a:ext cx="7734300" cy="5811838"/>
          </a:xfrm>
          <a:prstGeom prst="rect">
            <a:avLst/>
          </a:prstGeom>
        </p:spPr>
        <p:txBody>
          <a:bodyPr vert="eaVert">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Blank">
    <p:spTree>
      <p:nvGrpSpPr>
        <p:cNvPr id="1" name=""/>
        <p:cNvGrpSpPr/>
        <p:nvPr/>
      </p:nvGrpSpPr>
      <p:grpSpPr>
        <a:xfrm>
          <a:off x="0" y="0"/>
          <a:ext cx="0" cy="0"/>
          <a:chOff x="0" y="0"/>
          <a:chExt cx="0" cy="0"/>
        </a:xfrm>
      </p:grpSpPr>
      <p:sp>
        <p:nvSpPr>
          <p:cNvPr id="108" name="Title Text"/>
          <p:cNvSpPr txBox="1"/>
          <p:nvPr>
            <p:ph type="title"/>
          </p:nvPr>
        </p:nvSpPr>
        <p:spPr>
          <a:xfrm>
            <a:off x="1524000" y="1122362"/>
            <a:ext cx="9144000" cy="2387601"/>
          </a:xfrm>
          <a:prstGeom prst="rect">
            <a:avLst/>
          </a:prstGeom>
        </p:spPr>
        <p:txBody>
          <a:bodyPr anchor="b">
            <a:normAutofit fontScale="100000" lnSpcReduction="0"/>
          </a:bodyPr>
          <a:lstStyle>
            <a:lvl1pPr algn="ctr">
              <a:defRPr sz="4800">
                <a:solidFill>
                  <a:srgbClr val="005493"/>
                </a:solidFill>
                <a:latin typeface="IBM Plex Mono SemiBold"/>
                <a:ea typeface="IBM Plex Mono SemiBold"/>
                <a:cs typeface="IBM Plex Mono SemiBold"/>
                <a:sym typeface="IBM Plex Mono SemiBold"/>
              </a:defRPr>
            </a:lvl1pPr>
          </a:lstStyle>
          <a:p>
            <a:pPr/>
            <a:r>
              <a:t>Title Text</a:t>
            </a:r>
          </a:p>
        </p:txBody>
      </p:sp>
      <p:sp>
        <p:nvSpPr>
          <p:cNvPr id="109"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Vertical Title and Text">
    <p:spTree>
      <p:nvGrpSpPr>
        <p:cNvPr id="1" name=""/>
        <p:cNvGrpSpPr/>
        <p:nvPr/>
      </p:nvGrpSpPr>
      <p:grpSpPr>
        <a:xfrm>
          <a:off x="0" y="0"/>
          <a:ext cx="0" cy="0"/>
          <a:chOff x="0" y="0"/>
          <a:chExt cx="0" cy="0"/>
        </a:xfrm>
      </p:grpSpPr>
      <p:sp>
        <p:nvSpPr>
          <p:cNvPr id="116" name="Body Level One…"/>
          <p:cNvSpPr txBox="1"/>
          <p:nvPr>
            <p:ph type="body" idx="1"/>
          </p:nvPr>
        </p:nvSpPr>
        <p:spPr>
          <a:xfrm>
            <a:off x="838200" y="365125"/>
            <a:ext cx="7734300" cy="5811838"/>
          </a:xfrm>
          <a:prstGeom prst="rect">
            <a:avLst/>
          </a:prstGeom>
        </p:spPr>
        <p:txBody>
          <a:bodyPr vert="eaVert">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8" name="Title Text"/>
          <p:cNvSpPr txBox="1"/>
          <p:nvPr>
            <p:ph type="title"/>
          </p:nvPr>
        </p:nvSpPr>
        <p:spPr>
          <a:xfrm>
            <a:off x="838200" y="365125"/>
            <a:ext cx="10515600" cy="1325563"/>
          </a:xfrm>
          <a:prstGeom prst="rect">
            <a:avLst/>
          </a:prstGeom>
        </p:spPr>
        <p:txBody>
          <a:bodyPr anchor="t">
            <a:normAutofit fontScale="100000" lnSpcReduction="0"/>
          </a:bodyPr>
          <a:lstStyle/>
          <a:p>
            <a:pPr/>
            <a:r>
              <a:t>Title Text</a:t>
            </a:r>
          </a:p>
        </p:txBody>
      </p:sp>
      <p:sp>
        <p:nvSpPr>
          <p:cNvPr id="19" name="Body Level One…"/>
          <p:cNvSpPr txBox="1"/>
          <p:nvPr>
            <p:ph type="body" idx="1"/>
          </p:nvPr>
        </p:nvSpPr>
        <p:spPr>
          <a:xfrm>
            <a:off x="838200" y="1825625"/>
            <a:ext cx="10515600" cy="4351338"/>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7" name="Title Text"/>
          <p:cNvSpPr txBox="1"/>
          <p:nvPr>
            <p:ph type="title"/>
          </p:nvPr>
        </p:nvSpPr>
        <p:spPr>
          <a:xfrm>
            <a:off x="831850" y="1709738"/>
            <a:ext cx="10515600" cy="2852737"/>
          </a:xfrm>
          <a:prstGeom prst="rect">
            <a:avLst/>
          </a:prstGeom>
        </p:spPr>
        <p:txBody>
          <a:bodyPr anchor="b">
            <a:normAutofit fontScale="100000" lnSpcReduction="0"/>
          </a:bodyPr>
          <a:lstStyle>
            <a:lvl1pPr>
              <a:defRPr sz="6000"/>
            </a:lvl1pPr>
          </a:lstStyle>
          <a:p>
            <a:pPr/>
            <a:r>
              <a:t>Title Text</a:t>
            </a:r>
          </a:p>
        </p:txBody>
      </p:sp>
      <p:sp>
        <p:nvSpPr>
          <p:cNvPr id="28" name="Body Level One…"/>
          <p:cNvSpPr txBox="1"/>
          <p:nvPr>
            <p:ph type="body" sz="quarter" idx="1"/>
          </p:nvPr>
        </p:nvSpPr>
        <p:spPr>
          <a:xfrm>
            <a:off x="831850" y="4589462"/>
            <a:ext cx="10515600" cy="1500188"/>
          </a:xfrm>
          <a:prstGeom prst="rect">
            <a:avLst/>
          </a:prstGeom>
        </p:spPr>
        <p:txBody>
          <a:bodyPr>
            <a:normAutofit fontScale="100000" lnSpcReduction="0"/>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2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6" name="Title Text"/>
          <p:cNvSpPr txBox="1"/>
          <p:nvPr>
            <p:ph type="title"/>
          </p:nvPr>
        </p:nvSpPr>
        <p:spPr>
          <a:xfrm>
            <a:off x="838200" y="365125"/>
            <a:ext cx="10515600" cy="1325563"/>
          </a:xfrm>
          <a:prstGeom prst="rect">
            <a:avLst/>
          </a:prstGeom>
        </p:spPr>
        <p:txBody>
          <a:bodyPr anchor="t">
            <a:normAutofit fontScale="100000" lnSpcReduction="0"/>
          </a:bodyPr>
          <a:lstStyle/>
          <a:p>
            <a:pPr/>
            <a:r>
              <a:t>Title Text</a:t>
            </a:r>
          </a:p>
        </p:txBody>
      </p:sp>
      <p:sp>
        <p:nvSpPr>
          <p:cNvPr id="37" name="Body Level One…"/>
          <p:cNvSpPr txBox="1"/>
          <p:nvPr>
            <p:ph type="body" sz="half" idx="1"/>
          </p:nvPr>
        </p:nvSpPr>
        <p:spPr>
          <a:xfrm>
            <a:off x="838200" y="1825625"/>
            <a:ext cx="5181600" cy="4351338"/>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5" name="Title Text"/>
          <p:cNvSpPr txBox="1"/>
          <p:nvPr>
            <p:ph type="title"/>
          </p:nvPr>
        </p:nvSpPr>
        <p:spPr>
          <a:xfrm>
            <a:off x="839787" y="365125"/>
            <a:ext cx="10515601" cy="1325563"/>
          </a:xfrm>
          <a:prstGeom prst="rect">
            <a:avLst/>
          </a:prstGeom>
        </p:spPr>
        <p:txBody>
          <a:bodyPr anchor="t">
            <a:normAutofit fontScale="100000" lnSpcReduction="0"/>
          </a:bodyPr>
          <a:lstStyle/>
          <a:p>
            <a:pPr/>
            <a:r>
              <a:t>Title Text</a:t>
            </a:r>
          </a:p>
        </p:txBody>
      </p:sp>
      <p:sp>
        <p:nvSpPr>
          <p:cNvPr id="46" name="Body Level One…"/>
          <p:cNvSpPr txBox="1"/>
          <p:nvPr>
            <p:ph type="body" sz="quarter" idx="1"/>
          </p:nvPr>
        </p:nvSpPr>
        <p:spPr>
          <a:xfrm>
            <a:off x="839787" y="1681163"/>
            <a:ext cx="5157789" cy="823913"/>
          </a:xfrm>
          <a:prstGeom prst="rect">
            <a:avLst/>
          </a:prstGeom>
        </p:spPr>
        <p:txBody>
          <a:bodyPr anchor="b">
            <a:normAutofit fontScale="100000" lnSpcReduction="0"/>
          </a:bodyPr>
          <a:lstStyle>
            <a:lvl1pPr marL="0" indent="0">
              <a:buSzTx/>
              <a:buFontTx/>
              <a:buNone/>
              <a:defRPr b="1" sz="2400"/>
            </a:lvl1pPr>
            <a:lvl2pPr marL="0" indent="457200">
              <a:buSzTx/>
              <a:buFontTx/>
              <a:buNone/>
              <a:defRPr b="1" sz="2400"/>
            </a:lvl2pPr>
            <a:lvl3pPr marL="0" indent="914400">
              <a:buSzTx/>
              <a:buFontTx/>
              <a:buNone/>
              <a:defRPr b="1" sz="2400"/>
            </a:lvl3pPr>
            <a:lvl4pPr marL="0" indent="1371600">
              <a:buSzTx/>
              <a:buFontTx/>
              <a:buNone/>
              <a:defRPr b="1" sz="2400"/>
            </a:lvl4pPr>
            <a:lvl5pPr marL="0" indent="1828800">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47" name="Text Placeholder 4"/>
          <p:cNvSpPr/>
          <p:nvPr>
            <p:ph type="body" sz="quarter" idx="21"/>
          </p:nvPr>
        </p:nvSpPr>
        <p:spPr>
          <a:xfrm>
            <a:off x="6172200" y="1681163"/>
            <a:ext cx="5183188" cy="823913"/>
          </a:xfrm>
          <a:prstGeom prst="rect">
            <a:avLst/>
          </a:prstGeom>
        </p:spPr>
        <p:txBody>
          <a:bodyPr anchor="b">
            <a:normAutofit fontScale="100000" lnSpcReduction="0"/>
          </a:bodyPr>
          <a:lstStyle/>
          <a:p>
            <a:pPr marL="0" indent="0">
              <a:buSzTx/>
              <a:buFontTx/>
              <a:buNone/>
              <a:defRPr b="1" sz="2400"/>
            </a:pPr>
          </a:p>
        </p:txBody>
      </p:sp>
      <p:sp>
        <p:nvSpPr>
          <p:cNvPr id="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5" name="Title Text"/>
          <p:cNvSpPr txBox="1"/>
          <p:nvPr>
            <p:ph type="title"/>
          </p:nvPr>
        </p:nvSpPr>
        <p:spPr>
          <a:xfrm>
            <a:off x="838200" y="365125"/>
            <a:ext cx="10515600" cy="1325563"/>
          </a:xfrm>
          <a:prstGeom prst="rect">
            <a:avLst/>
          </a:prstGeom>
        </p:spPr>
        <p:txBody>
          <a:bodyPr anchor="t">
            <a:normAutofit fontScale="100000" lnSpcReduction="0"/>
          </a:bodyPr>
          <a:lstStyle/>
          <a:p>
            <a:pPr/>
            <a:r>
              <a:t>Title Text</a:t>
            </a:r>
          </a:p>
        </p:txBody>
      </p:sp>
      <p:sp>
        <p:nvSpPr>
          <p:cNvPr id="5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0" name="Title Text"/>
          <p:cNvSpPr txBox="1"/>
          <p:nvPr>
            <p:ph type="title"/>
          </p:nvPr>
        </p:nvSpPr>
        <p:spPr>
          <a:xfrm>
            <a:off x="839787" y="457200"/>
            <a:ext cx="3932239" cy="1600200"/>
          </a:xfrm>
          <a:prstGeom prst="rect">
            <a:avLst/>
          </a:prstGeom>
        </p:spPr>
        <p:txBody>
          <a:bodyPr anchor="b">
            <a:normAutofit fontScale="100000" lnSpcReduction="0"/>
          </a:bodyPr>
          <a:lstStyle>
            <a:lvl1pPr>
              <a:defRPr sz="3200"/>
            </a:lvl1pPr>
          </a:lstStyle>
          <a:p>
            <a:pPr/>
            <a:r>
              <a:t>Title Text</a:t>
            </a:r>
          </a:p>
        </p:txBody>
      </p:sp>
      <p:sp>
        <p:nvSpPr>
          <p:cNvPr id="71" name="Body Level One…"/>
          <p:cNvSpPr txBox="1"/>
          <p:nvPr>
            <p:ph type="body" sz="half" idx="1"/>
          </p:nvPr>
        </p:nvSpPr>
        <p:spPr>
          <a:xfrm>
            <a:off x="5183187" y="987425"/>
            <a:ext cx="6172201" cy="4873625"/>
          </a:xfrm>
          <a:prstGeom prst="rect">
            <a:avLst/>
          </a:prstGeom>
        </p:spPr>
        <p:txBody>
          <a:bodyPr>
            <a:normAutofit fontScale="100000" lnSpcReduction="0"/>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Body Level One</a:t>
            </a:r>
          </a:p>
          <a:p>
            <a:pPr lvl="1"/>
            <a:r>
              <a:t>Body Level Two</a:t>
            </a:r>
          </a:p>
          <a:p>
            <a:pPr lvl="2"/>
            <a:r>
              <a:t>Body Level Three</a:t>
            </a:r>
          </a:p>
          <a:p>
            <a:pPr lvl="3"/>
            <a:r>
              <a:t>Body Level Four</a:t>
            </a:r>
          </a:p>
          <a:p>
            <a:pPr lvl="4"/>
            <a:r>
              <a:t>Body Level Five</a:t>
            </a:r>
          </a:p>
        </p:txBody>
      </p:sp>
      <p:sp>
        <p:nvSpPr>
          <p:cNvPr id="72" name="Text Placeholder 3"/>
          <p:cNvSpPr/>
          <p:nvPr>
            <p:ph type="body" sz="quarter" idx="21"/>
          </p:nvPr>
        </p:nvSpPr>
        <p:spPr>
          <a:xfrm>
            <a:off x="839787" y="2057400"/>
            <a:ext cx="3932238" cy="3811588"/>
          </a:xfrm>
          <a:prstGeom prst="rect">
            <a:avLst/>
          </a:prstGeom>
        </p:spPr>
        <p:txBody>
          <a:bodyPr>
            <a:normAutofit fontScale="100000" lnSpcReduction="0"/>
          </a:bodyPr>
          <a:lstStyle/>
          <a:p>
            <a:pPr marL="0" indent="0">
              <a:buSzTx/>
              <a:buFontTx/>
              <a:buNone/>
              <a:defRPr sz="1600"/>
            </a:pPr>
          </a:p>
        </p:txBody>
      </p:sp>
      <p:sp>
        <p:nvSpPr>
          <p:cNvPr id="7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0" name="Title Text"/>
          <p:cNvSpPr txBox="1"/>
          <p:nvPr>
            <p:ph type="title"/>
          </p:nvPr>
        </p:nvSpPr>
        <p:spPr>
          <a:xfrm>
            <a:off x="839787" y="457200"/>
            <a:ext cx="3932239" cy="1600200"/>
          </a:xfrm>
          <a:prstGeom prst="rect">
            <a:avLst/>
          </a:prstGeom>
        </p:spPr>
        <p:txBody>
          <a:bodyPr anchor="b">
            <a:normAutofit fontScale="100000" lnSpcReduction="0"/>
          </a:bodyPr>
          <a:lstStyle>
            <a:lvl1pPr>
              <a:defRPr sz="3200"/>
            </a:lvl1pPr>
          </a:lstStyle>
          <a:p>
            <a:pPr/>
            <a:r>
              <a:t>Title Text</a:t>
            </a:r>
          </a:p>
        </p:txBody>
      </p:sp>
      <p:sp>
        <p:nvSpPr>
          <p:cNvPr id="81" name="Picture Placeholder 2"/>
          <p:cNvSpPr/>
          <p:nvPr>
            <p:ph type="pic" sz="half" idx="21"/>
          </p:nvPr>
        </p:nvSpPr>
        <p:spPr>
          <a:xfrm>
            <a:off x="5183187" y="987425"/>
            <a:ext cx="6172201" cy="4873625"/>
          </a:xfrm>
          <a:prstGeom prst="rect">
            <a:avLst/>
          </a:prstGeom>
        </p:spPr>
        <p:txBody>
          <a:bodyPr lIns="91439" rIns="91439"/>
          <a:lstStyle/>
          <a:p>
            <a:pPr/>
          </a:p>
        </p:txBody>
      </p:sp>
      <p:sp>
        <p:nvSpPr>
          <p:cNvPr id="82" name="Body Level One…"/>
          <p:cNvSpPr txBox="1"/>
          <p:nvPr>
            <p:ph type="body" sz="quarter" idx="1"/>
          </p:nvPr>
        </p:nvSpPr>
        <p:spPr>
          <a:xfrm>
            <a:off x="839787" y="2057400"/>
            <a:ext cx="3932239" cy="3811588"/>
          </a:xfrm>
          <a:prstGeom prst="rect">
            <a:avLst/>
          </a:prstGeom>
        </p:spPr>
        <p:txBody>
          <a:bodyPr>
            <a:normAutofit fontScale="100000" lnSpcReduction="0"/>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8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09600" y="92074"/>
            <a:ext cx="109728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3" name="Body Level One…"/>
          <p:cNvSpPr txBox="1"/>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127811" y="6060022"/>
            <a:ext cx="330161" cy="332741"/>
          </a:xfrm>
          <a:prstGeom prst="rect">
            <a:avLst/>
          </a:prstGeom>
          <a:ln w="12700">
            <a:miter lim="400000"/>
          </a:ln>
        </p:spPr>
        <p:txBody>
          <a:bodyPr wrap="none" lIns="45719" rIns="45719" anchor="ctr">
            <a:spAutoFit/>
          </a:bodyPr>
          <a:lstStyle>
            <a:lvl1pPr algn="r">
              <a:defRPr sz="1600">
                <a:solidFill>
                  <a:srgbClr val="1C7DDB"/>
                </a:solidFill>
                <a:latin typeface="Abadi"/>
                <a:ea typeface="Abadi"/>
                <a:cs typeface="Abadi"/>
                <a:sym typeface="Abadi"/>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1pPr>
      <a:lvl2pPr marL="0" marR="0" indent="4572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2pPr>
      <a:lvl3pPr marL="0" marR="0" indent="9144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jpeg"/><Relationship Id="rId3"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hyperlink" Target="https://github.com/Santoshkumar2k2/IBM-Applied-Data-Science-Capstone/blob/main/webscraping.ipynb" TargetMode="External"/><Relationship Id="rId4" Type="http://schemas.openxmlformats.org/officeDocument/2006/relationships/image" Target="../media/image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hyperlink" Target="https://github.com/Santoshkumar2k2/IBM-Applied-Data-Science-Capstone/blob/main/EDA_with_Data_Visualization.ipynb" TargetMode="External"/><Relationship Id="rId4" Type="http://schemas.openxmlformats.org/officeDocument/2006/relationships/image" Target="../media/image9.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hyperlink" Target="https://github.com/Santoshkumar2k2/IBM-Applied-Data-Science-Capstone/blob/main/EDA_with_SQL.ipynb" TargetMode="Externa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hyperlink" Target="https://github.com/Santoshkumar2k2/IBM-Applied-Data-Science-Capstone/blob/main/Folium_Map_launch_site_location.ipynb" TargetMode="Externa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hyperlink" Target="https://github.com/Santoshkumar2k2/IBM-Applied-Data-Science-Capstone/blob/main/Plotly_Dash_app.py" TargetMode="Externa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hyperlink" Target="https://github.com/Santoshkumar2k2/IBM-Applied-Data-Science-Capstone/blob/main/SpaceX_Machine%20Learning%20Prediction_Part_5.ipynb" TargetMode="Externa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1.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3.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4.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5.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6.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7.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8.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9.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0.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1.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3.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4.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5.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6.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8.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9.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e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4.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5.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hyperlink" Target="https://github.com/Santoshkumar2k2/IBM-Applied-Data-Science-Capstone/blob/main/SpaceX_Machine%20Learning%20Prediction_Part_5.ipynb" TargetMode="External"/><Relationship Id="rId4" Type="http://schemas.openxmlformats.org/officeDocument/2006/relationships/image" Target="../media/image36.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7.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hyperlink" Target="https://github.com/Santoshkumar2k2/IBM-Applied-Data-Science-Capstone/blob/main/data-collection-api.ipynb" TargetMode="External"/><Relationship Id="rId5" Type="http://schemas.openxmlformats.org/officeDocument/2006/relationships/image" Target="../media/image4.png"/><Relationship Id="rId6" Type="http://schemas.openxmlformats.org/officeDocument/2006/relationships/image" Target="../media/image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hyperlink" Target="https://github.com/Santoshkumar2k2/IBM-Applied-Data-Science-Capstone/blob/main/webscraping.ipynb" TargetMode="External"/><Relationship Id="rId4" Type="http://schemas.openxmlformats.org/officeDocument/2006/relationships/image" Target="../media/image6.png"/><Relationship Id="rId5"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6" name="TextBox 5"/>
          <p:cNvSpPr txBox="1"/>
          <p:nvPr/>
        </p:nvSpPr>
        <p:spPr>
          <a:xfrm>
            <a:off x="934265" y="4568733"/>
            <a:ext cx="2423161"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a:solidFill>
                  <a:srgbClr val="E7E6E6"/>
                </a:solidFill>
                <a:latin typeface="Abadi"/>
                <a:ea typeface="Abadi"/>
                <a:cs typeface="Abadi"/>
                <a:sym typeface="Abadi"/>
              </a:defRPr>
            </a:pPr>
            <a:r>
              <a:t>Santosh Kumar</a:t>
            </a:r>
          </a:p>
          <a:p>
            <a:pPr>
              <a:defRPr>
                <a:solidFill>
                  <a:srgbClr val="E7E6E6"/>
                </a:solidFill>
                <a:latin typeface="Abadi"/>
                <a:ea typeface="Abadi"/>
                <a:cs typeface="Abadi"/>
                <a:sym typeface="Abadi"/>
              </a:defRPr>
            </a:pPr>
            <a:r>
              <a:t>28 Feb 2025</a:t>
            </a:r>
          </a:p>
        </p:txBody>
      </p:sp>
      <p:pic>
        <p:nvPicPr>
          <p:cNvPr id="127" name="Picture 2" descr="Picture 2"/>
          <p:cNvPicPr>
            <a:picLocks noChangeAspect="1"/>
          </p:cNvPicPr>
          <p:nvPr/>
        </p:nvPicPr>
        <p:blipFill>
          <a:blip r:embed="rId3">
            <a:extLst/>
          </a:blip>
          <a:stretch>
            <a:fillRect/>
          </a:stretch>
        </p:blipFill>
        <p:spPr>
          <a:xfrm>
            <a:off x="889820" y="676828"/>
            <a:ext cx="2104103" cy="629184"/>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9"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0" name="Content Placeholder 4"/>
          <p:cNvSpPr txBox="1"/>
          <p:nvPr>
            <p:ph type="body" sz="half" idx="4294967295"/>
          </p:nvPr>
        </p:nvSpPr>
        <p:spPr>
          <a:xfrm>
            <a:off x="770010" y="1413987"/>
            <a:ext cx="5415609" cy="4762976"/>
          </a:xfrm>
          <a:prstGeom prst="rect">
            <a:avLst/>
          </a:prstGeom>
        </p:spPr>
        <p:txBody>
          <a:bodyPr>
            <a:normAutofit fontScale="100000" lnSpcReduction="0"/>
          </a:bodyPr>
          <a:lstStyle/>
          <a:p>
            <a:pPr>
              <a:defRPr sz="2200">
                <a:solidFill>
                  <a:srgbClr val="292929"/>
                </a:solidFill>
                <a:latin typeface="Abadi"/>
                <a:ea typeface="Abadi"/>
                <a:cs typeface="Abadi"/>
                <a:sym typeface="Abadi"/>
              </a:defRPr>
            </a:pPr>
            <a:r>
              <a:t>We performed exploratory data analysis and determined the training labels.</a:t>
            </a:r>
          </a:p>
          <a:p>
            <a:pPr>
              <a:defRPr sz="2200">
                <a:solidFill>
                  <a:srgbClr val="292929"/>
                </a:solidFill>
                <a:latin typeface="Abadi"/>
                <a:ea typeface="Abadi"/>
                <a:cs typeface="Abadi"/>
                <a:sym typeface="Abadi"/>
              </a:defRPr>
            </a:pPr>
            <a:r>
              <a:t>We calculated the number of launches at each site, and the number and occurrence of each orbits</a:t>
            </a:r>
          </a:p>
          <a:p>
            <a:pPr>
              <a:defRPr sz="2200">
                <a:solidFill>
                  <a:srgbClr val="292929"/>
                </a:solidFill>
                <a:latin typeface="Abadi"/>
                <a:ea typeface="Abadi"/>
                <a:cs typeface="Abadi"/>
                <a:sym typeface="Abadi"/>
              </a:defRPr>
            </a:pPr>
            <a:r>
              <a:t>We created landing outcome label from outcome column and exported the results to csv.</a:t>
            </a:r>
          </a:p>
          <a:p>
            <a:pPr>
              <a:lnSpc>
                <a:spcPct val="100000"/>
              </a:lnSpc>
              <a:spcBef>
                <a:spcPts val="1400"/>
              </a:spcBef>
              <a:defRPr sz="2200">
                <a:solidFill>
                  <a:srgbClr val="292929"/>
                </a:solidFill>
                <a:latin typeface="Abadi"/>
                <a:ea typeface="Abadi"/>
                <a:cs typeface="Abadi"/>
                <a:sym typeface="Abadi"/>
              </a:defRPr>
            </a:pPr>
            <a:r>
              <a:t>Github URL is : </a:t>
            </a:r>
            <a:r>
              <a:rPr u="sng">
                <a:solidFill>
                  <a:srgbClr val="0563C1"/>
                </a:solidFill>
                <a:uFill>
                  <a:solidFill>
                    <a:srgbClr val="0563C1"/>
                  </a:solidFill>
                </a:uFill>
                <a:hlinkClick r:id="rId3" invalidUrl="" action="" tgtFrame="" tooltip="" history="1" highlightClick="0" endSnd="0"/>
              </a:rPr>
              <a:t>https://github.com/Santoshkumar2k2/IBM-Applied-Data-Science-Capstone/blob/main/webscraping.ipynb</a:t>
            </a:r>
          </a:p>
        </p:txBody>
      </p:sp>
      <p:sp>
        <p:nvSpPr>
          <p:cNvPr id="171"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Data Wrangling</a:t>
            </a:r>
          </a:p>
        </p:txBody>
      </p:sp>
      <p:pic>
        <p:nvPicPr>
          <p:cNvPr id="172" name="Image" descr="Image"/>
          <p:cNvPicPr>
            <a:picLocks noChangeAspect="1"/>
          </p:cNvPicPr>
          <p:nvPr/>
        </p:nvPicPr>
        <p:blipFill>
          <a:blip r:embed="rId4">
            <a:extLst/>
          </a:blip>
          <a:stretch>
            <a:fillRect/>
          </a:stretch>
        </p:blipFill>
        <p:spPr>
          <a:xfrm>
            <a:off x="6172171" y="1167105"/>
            <a:ext cx="6093967" cy="429948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4" name="Slide Number Placeholder 3"/>
          <p:cNvSpPr txBox="1"/>
          <p:nvPr>
            <p:ph type="sldNum" sz="quarter" idx="4294967295"/>
          </p:nvPr>
        </p:nvSpPr>
        <p:spPr>
          <a:xfrm>
            <a:off x="11142793" y="6060022"/>
            <a:ext cx="315179"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5" name="Content Placeholder 4"/>
          <p:cNvSpPr txBox="1"/>
          <p:nvPr>
            <p:ph type="body" sz="half" idx="4294967295"/>
          </p:nvPr>
        </p:nvSpPr>
        <p:spPr>
          <a:xfrm>
            <a:off x="770010" y="1825625"/>
            <a:ext cx="5219101" cy="4351338"/>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We explored the data by visualising the relationship between flight number and launch Site, payload and launch site, success rate of each orbit type, flight number and orbit type, the launch success yearly trend. </a:t>
            </a:r>
          </a:p>
          <a:p>
            <a:pPr>
              <a:lnSpc>
                <a:spcPct val="100000"/>
              </a:lnSpc>
              <a:spcBef>
                <a:spcPts val="1400"/>
              </a:spcBef>
              <a:defRPr sz="2200">
                <a:solidFill>
                  <a:srgbClr val="292929"/>
                </a:solidFill>
                <a:latin typeface="Abadi"/>
                <a:ea typeface="Abadi"/>
                <a:cs typeface="Abadi"/>
                <a:sym typeface="Abadi"/>
              </a:defRPr>
            </a:pPr>
            <a:r>
              <a:t>GitHub URL: </a:t>
            </a:r>
            <a:r>
              <a:rPr u="sng">
                <a:solidFill>
                  <a:srgbClr val="0563C1"/>
                </a:solidFill>
                <a:uFill>
                  <a:solidFill>
                    <a:srgbClr val="0563C1"/>
                  </a:solidFill>
                </a:uFill>
                <a:hlinkClick r:id="rId3" invalidUrl="" action="" tgtFrame="" tooltip="" history="1" highlightClick="0" endSnd="0"/>
              </a:rPr>
              <a:t>https://github.com/Santoshkumar2k2/IBM-Applied-Data-Science-Capstone/blob/main/EDA_with_Data_Visualization.ipynb</a:t>
            </a:r>
          </a:p>
        </p:txBody>
      </p:sp>
      <p:sp>
        <p:nvSpPr>
          <p:cNvPr id="176"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EDA with Data Visualization</a:t>
            </a:r>
          </a:p>
        </p:txBody>
      </p:sp>
      <p:pic>
        <p:nvPicPr>
          <p:cNvPr id="177" name="Image" descr="Image"/>
          <p:cNvPicPr>
            <a:picLocks noChangeAspect="1"/>
          </p:cNvPicPr>
          <p:nvPr/>
        </p:nvPicPr>
        <p:blipFill>
          <a:blip r:embed="rId4">
            <a:extLst/>
          </a:blip>
          <a:stretch>
            <a:fillRect/>
          </a:stretch>
        </p:blipFill>
        <p:spPr>
          <a:xfrm>
            <a:off x="6254213" y="1638630"/>
            <a:ext cx="6005574" cy="3870461"/>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9"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0" name="Content Placeholder 4"/>
          <p:cNvSpPr txBox="1"/>
          <p:nvPr>
            <p:ph type="body" idx="4294967295"/>
          </p:nvPr>
        </p:nvSpPr>
        <p:spPr>
          <a:xfrm>
            <a:off x="770010" y="1806575"/>
            <a:ext cx="9745589" cy="4351338"/>
          </a:xfrm>
          <a:prstGeom prst="rect">
            <a:avLst/>
          </a:prstGeom>
        </p:spPr>
        <p:txBody>
          <a:bodyPr>
            <a:normAutofit fontScale="100000" lnSpcReduction="0"/>
          </a:bodyPr>
          <a:lstStyle/>
          <a:p>
            <a:pPr marL="212597" indent="-212597" defTabSz="850391">
              <a:lnSpc>
                <a:spcPct val="100000"/>
              </a:lnSpc>
              <a:spcBef>
                <a:spcPts val="1300"/>
              </a:spcBef>
              <a:defRPr sz="2046">
                <a:solidFill>
                  <a:srgbClr val="292929"/>
                </a:solidFill>
                <a:latin typeface="Abadi"/>
                <a:ea typeface="Abadi"/>
                <a:cs typeface="Abadi"/>
                <a:sym typeface="Abadi"/>
              </a:defRPr>
            </a:pPr>
            <a:r>
              <a:t>We loaded the SpaceX dataset into database without leaving the jupyter notebook.</a:t>
            </a:r>
          </a:p>
          <a:p>
            <a:pPr marL="212597" indent="-212597" defTabSz="850391">
              <a:lnSpc>
                <a:spcPct val="100000"/>
              </a:lnSpc>
              <a:spcBef>
                <a:spcPts val="1300"/>
              </a:spcBef>
              <a:defRPr sz="2046">
                <a:solidFill>
                  <a:srgbClr val="292929"/>
                </a:solidFill>
                <a:latin typeface="Abadi"/>
                <a:ea typeface="Abadi"/>
                <a:cs typeface="Abadi"/>
                <a:sym typeface="Abadi"/>
              </a:defRPr>
            </a:pPr>
            <a:r>
              <a:t>We applied EDA with SQL to get insight from the data. We wrote queries to find out for instance:</a:t>
            </a:r>
          </a:p>
          <a:p>
            <a:pPr lvl="1" marL="637794" indent="-212597" defTabSz="850391">
              <a:lnSpc>
                <a:spcPct val="100000"/>
              </a:lnSpc>
              <a:spcBef>
                <a:spcPts val="1300"/>
              </a:spcBef>
              <a:buFontTx/>
              <a:buChar char="-"/>
              <a:defRPr sz="1581">
                <a:solidFill>
                  <a:srgbClr val="767171"/>
                </a:solidFill>
                <a:latin typeface="Abadi"/>
                <a:ea typeface="Abadi"/>
                <a:cs typeface="Abadi"/>
                <a:sym typeface="Abadi"/>
              </a:defRPr>
            </a:pPr>
            <a:r>
              <a:t>The names of unique launch sites in the space mission.</a:t>
            </a:r>
            <a:endParaRPr sz="2232"/>
          </a:p>
          <a:p>
            <a:pPr lvl="1" marL="637794" indent="-212597" defTabSz="850391">
              <a:lnSpc>
                <a:spcPct val="100000"/>
              </a:lnSpc>
              <a:spcBef>
                <a:spcPts val="1300"/>
              </a:spcBef>
              <a:buFontTx/>
              <a:buChar char="-"/>
              <a:defRPr sz="1581">
                <a:solidFill>
                  <a:srgbClr val="767171"/>
                </a:solidFill>
                <a:latin typeface="Abadi"/>
                <a:ea typeface="Abadi"/>
                <a:cs typeface="Abadi"/>
                <a:sym typeface="Abadi"/>
              </a:defRPr>
            </a:pPr>
            <a:r>
              <a:t>The total payload mass carried by boosters launched by NASA (CRS)</a:t>
            </a:r>
            <a:endParaRPr sz="2232"/>
          </a:p>
          <a:p>
            <a:pPr lvl="1" marL="637794" indent="-212597" defTabSz="850391">
              <a:lnSpc>
                <a:spcPct val="100000"/>
              </a:lnSpc>
              <a:spcBef>
                <a:spcPts val="1300"/>
              </a:spcBef>
              <a:buFontTx/>
              <a:buChar char="-"/>
              <a:defRPr sz="1581">
                <a:solidFill>
                  <a:srgbClr val="767171"/>
                </a:solidFill>
                <a:latin typeface="Abadi"/>
                <a:ea typeface="Abadi"/>
                <a:cs typeface="Abadi"/>
                <a:sym typeface="Abadi"/>
              </a:defRPr>
            </a:pPr>
            <a:r>
              <a:t>The average payload mass carried by booster version F9 v1.1</a:t>
            </a:r>
            <a:endParaRPr sz="2232"/>
          </a:p>
          <a:p>
            <a:pPr lvl="1" marL="637794" indent="-212597" defTabSz="850391">
              <a:lnSpc>
                <a:spcPct val="100000"/>
              </a:lnSpc>
              <a:spcBef>
                <a:spcPts val="1300"/>
              </a:spcBef>
              <a:buFontTx/>
              <a:buChar char="-"/>
              <a:defRPr sz="1581">
                <a:solidFill>
                  <a:srgbClr val="767171"/>
                </a:solidFill>
                <a:latin typeface="Abadi"/>
                <a:ea typeface="Abadi"/>
                <a:cs typeface="Abadi"/>
                <a:sym typeface="Abadi"/>
              </a:defRPr>
            </a:pPr>
            <a:r>
              <a:t>The total number of successful and failure mission outcomes</a:t>
            </a:r>
            <a:endParaRPr sz="2232"/>
          </a:p>
          <a:p>
            <a:pPr lvl="1" marL="637794" indent="-212597" defTabSz="850391">
              <a:lnSpc>
                <a:spcPct val="100000"/>
              </a:lnSpc>
              <a:spcBef>
                <a:spcPts val="1300"/>
              </a:spcBef>
              <a:buFontTx/>
              <a:buChar char="-"/>
              <a:defRPr sz="1581">
                <a:solidFill>
                  <a:srgbClr val="767171"/>
                </a:solidFill>
                <a:latin typeface="Abadi"/>
                <a:ea typeface="Abadi"/>
                <a:cs typeface="Abadi"/>
                <a:sym typeface="Abadi"/>
              </a:defRPr>
            </a:pPr>
            <a:r>
              <a:t>The failed landing outcomes in drone ship, their booster version and launch site names.</a:t>
            </a:r>
            <a:endParaRPr sz="2046">
              <a:solidFill>
                <a:srgbClr val="292929"/>
              </a:solidFill>
            </a:endParaRPr>
          </a:p>
          <a:p>
            <a:pPr marL="212597" indent="-212597" defTabSz="850391">
              <a:lnSpc>
                <a:spcPct val="100000"/>
              </a:lnSpc>
              <a:spcBef>
                <a:spcPts val="1300"/>
              </a:spcBef>
              <a:defRPr sz="2046">
                <a:solidFill>
                  <a:srgbClr val="292929"/>
                </a:solidFill>
                <a:latin typeface="Abadi"/>
                <a:ea typeface="Abadi"/>
                <a:cs typeface="Abadi"/>
                <a:sym typeface="Abadi"/>
              </a:defRPr>
            </a:pPr>
            <a:r>
              <a:t>GitHub URL: </a:t>
            </a:r>
            <a:r>
              <a:rPr u="sng">
                <a:solidFill>
                  <a:srgbClr val="0563C1"/>
                </a:solidFill>
                <a:uFill>
                  <a:solidFill>
                    <a:srgbClr val="0563C1"/>
                  </a:solidFill>
                </a:uFill>
                <a:hlinkClick r:id="rId3" invalidUrl="" action="" tgtFrame="" tooltip="" history="1" highlightClick="0" endSnd="0"/>
              </a:rPr>
              <a:t>https://github.com/Santoshkumar2k2/IBM-Applied-Data-Science-Capstone/blob/main/EDA_with_SQL.ipynb</a:t>
            </a:r>
          </a:p>
        </p:txBody>
      </p:sp>
      <p:sp>
        <p:nvSpPr>
          <p:cNvPr id="181"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EDA with SQL</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3"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4" name="Content Placeholder 4"/>
          <p:cNvSpPr txBox="1"/>
          <p:nvPr>
            <p:ph type="body" idx="4294967295"/>
          </p:nvPr>
        </p:nvSpPr>
        <p:spPr>
          <a:xfrm>
            <a:off x="838200" y="1875053"/>
            <a:ext cx="10515600" cy="4351339"/>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We marked all launch sites, and added map objects such as markers, circles, lines to mark the success or failure of launches for each site on the folium map.</a:t>
            </a:r>
          </a:p>
          <a:p>
            <a:pPr>
              <a:lnSpc>
                <a:spcPct val="100000"/>
              </a:lnSpc>
              <a:spcBef>
                <a:spcPts val="1400"/>
              </a:spcBef>
              <a:defRPr sz="2200">
                <a:solidFill>
                  <a:srgbClr val="292929"/>
                </a:solidFill>
                <a:latin typeface="Abadi"/>
                <a:ea typeface="Abadi"/>
                <a:cs typeface="Abadi"/>
                <a:sym typeface="Abadi"/>
              </a:defRPr>
            </a:pPr>
            <a:r>
              <a:t>We assigned the feature launch outcomes (failure or success) to class 0 and 1.i.e., 0 for failure, and 1 for success.</a:t>
            </a:r>
          </a:p>
          <a:p>
            <a:pPr>
              <a:lnSpc>
                <a:spcPct val="100000"/>
              </a:lnSpc>
              <a:spcBef>
                <a:spcPts val="1400"/>
              </a:spcBef>
              <a:defRPr sz="2200">
                <a:solidFill>
                  <a:srgbClr val="292929"/>
                </a:solidFill>
                <a:latin typeface="Abadi"/>
                <a:ea typeface="Abadi"/>
                <a:cs typeface="Abadi"/>
                <a:sym typeface="Abadi"/>
              </a:defRPr>
            </a:pPr>
            <a:r>
              <a:t>Using the color-labeled marker clusters, we identified which launch sites have relatively high success rate. </a:t>
            </a:r>
          </a:p>
          <a:p>
            <a:pPr>
              <a:lnSpc>
                <a:spcPct val="100000"/>
              </a:lnSpc>
              <a:spcBef>
                <a:spcPts val="1400"/>
              </a:spcBef>
              <a:defRPr sz="2200">
                <a:solidFill>
                  <a:srgbClr val="292929"/>
                </a:solidFill>
                <a:latin typeface="Abadi"/>
                <a:ea typeface="Abadi"/>
                <a:cs typeface="Abadi"/>
                <a:sym typeface="Abadi"/>
              </a:defRPr>
            </a:pPr>
            <a:r>
              <a:t>We calculated the distances between a launch site to its proximities. We answered some question for instance:</a:t>
            </a:r>
          </a:p>
          <a:p>
            <a:pPr>
              <a:lnSpc>
                <a:spcPct val="100000"/>
              </a:lnSpc>
              <a:spcBef>
                <a:spcPts val="1400"/>
              </a:spcBef>
              <a:defRPr sz="2200">
                <a:solidFill>
                  <a:srgbClr val="292929"/>
                </a:solidFill>
                <a:latin typeface="Abadi"/>
                <a:ea typeface="Abadi"/>
                <a:cs typeface="Abadi"/>
                <a:sym typeface="Abadi"/>
              </a:defRPr>
            </a:pPr>
            <a:r>
              <a:t>GitHub URL : </a:t>
            </a:r>
            <a:r>
              <a:rPr u="sng">
                <a:solidFill>
                  <a:srgbClr val="0563C1"/>
                </a:solidFill>
                <a:uFill>
                  <a:solidFill>
                    <a:srgbClr val="0563C1"/>
                  </a:solidFill>
                </a:uFill>
                <a:hlinkClick r:id="rId3" invalidUrl="" action="" tgtFrame="" tooltip="" history="1" highlightClick="0" endSnd="0"/>
              </a:rPr>
              <a:t>https://github.com/Santoshkumar2k2/IBM-Applied-Data-Science-Capstone/blob/main/Folium_Map_launch_site_location.ipynb</a:t>
            </a:r>
          </a:p>
        </p:txBody>
      </p:sp>
      <p:sp>
        <p:nvSpPr>
          <p:cNvPr id="185"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Build an Interactive Map with Folium</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7"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8" name="Content Placeholder 4"/>
          <p:cNvSpPr txBox="1"/>
          <p:nvPr>
            <p:ph type="body" idx="4294967295"/>
          </p:nvPr>
        </p:nvSpPr>
        <p:spPr>
          <a:xfrm>
            <a:off x="770010" y="1825625"/>
            <a:ext cx="9745589" cy="4351338"/>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We built an interactive dashboard with Plotly dash</a:t>
            </a:r>
          </a:p>
          <a:p>
            <a:pPr>
              <a:lnSpc>
                <a:spcPct val="100000"/>
              </a:lnSpc>
              <a:spcBef>
                <a:spcPts val="1400"/>
              </a:spcBef>
              <a:defRPr sz="2200">
                <a:solidFill>
                  <a:srgbClr val="292929"/>
                </a:solidFill>
                <a:latin typeface="Abadi"/>
                <a:ea typeface="Abadi"/>
                <a:cs typeface="Abadi"/>
                <a:sym typeface="Abadi"/>
              </a:defRPr>
            </a:pPr>
            <a:r>
              <a:t>We plotted pie charts showing the total launches by a certain sites</a:t>
            </a:r>
          </a:p>
          <a:p>
            <a:pPr>
              <a:lnSpc>
                <a:spcPct val="100000"/>
              </a:lnSpc>
              <a:spcBef>
                <a:spcPts val="1400"/>
              </a:spcBef>
              <a:defRPr sz="2200">
                <a:solidFill>
                  <a:srgbClr val="292929"/>
                </a:solidFill>
                <a:latin typeface="Abadi"/>
                <a:ea typeface="Abadi"/>
                <a:cs typeface="Abadi"/>
                <a:sym typeface="Abadi"/>
              </a:defRPr>
            </a:pPr>
            <a:r>
              <a:t>We plotted scatter graph showing the relationship with Outcome and Payload Mass (Kg) for the different booster version.</a:t>
            </a:r>
          </a:p>
          <a:p>
            <a:pPr>
              <a:lnSpc>
                <a:spcPct val="100000"/>
              </a:lnSpc>
              <a:spcBef>
                <a:spcPts val="1400"/>
              </a:spcBef>
              <a:defRPr sz="2200">
                <a:solidFill>
                  <a:srgbClr val="292929"/>
                </a:solidFill>
                <a:latin typeface="Abadi"/>
                <a:ea typeface="Abadi"/>
                <a:cs typeface="Abadi"/>
                <a:sym typeface="Abadi"/>
              </a:defRPr>
            </a:pPr>
            <a:r>
              <a:t>GitHub URL : </a:t>
            </a:r>
            <a:r>
              <a:rPr u="sng">
                <a:solidFill>
                  <a:srgbClr val="0563C1"/>
                </a:solidFill>
                <a:uFill>
                  <a:solidFill>
                    <a:srgbClr val="0563C1"/>
                  </a:solidFill>
                </a:uFill>
                <a:hlinkClick r:id="rId3" invalidUrl="" action="" tgtFrame="" tooltip="" history="1" highlightClick="0" endSnd="0"/>
              </a:rPr>
              <a:t>https://github.com/Santoshkumar2k2/IBM-Applied-Data-Science-Capstone/blob/main/Plotly_Dash_app.py</a:t>
            </a:r>
          </a:p>
        </p:txBody>
      </p:sp>
      <p:sp>
        <p:nvSpPr>
          <p:cNvPr id="189"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Build a Dashboard with Plotly Dash</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1"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2" name="Content Placeholder 4"/>
          <p:cNvSpPr txBox="1"/>
          <p:nvPr>
            <p:ph type="body" idx="4294967295"/>
          </p:nvPr>
        </p:nvSpPr>
        <p:spPr>
          <a:xfrm>
            <a:off x="770010" y="1825625"/>
            <a:ext cx="9745589" cy="4351338"/>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We loaded the data using numpy and pandas, transformed the data, split our data into training and testing.</a:t>
            </a:r>
          </a:p>
          <a:p>
            <a:pPr>
              <a:lnSpc>
                <a:spcPct val="100000"/>
              </a:lnSpc>
              <a:spcBef>
                <a:spcPts val="1400"/>
              </a:spcBef>
              <a:defRPr sz="2200">
                <a:solidFill>
                  <a:srgbClr val="292929"/>
                </a:solidFill>
                <a:latin typeface="Abadi"/>
                <a:ea typeface="Abadi"/>
                <a:cs typeface="Abadi"/>
                <a:sym typeface="Abadi"/>
              </a:defRPr>
            </a:pPr>
            <a:r>
              <a:t>We built different machine learning models and tune different hyperparameters using GridSearchCV.</a:t>
            </a:r>
          </a:p>
          <a:p>
            <a:pPr>
              <a:lnSpc>
                <a:spcPct val="100000"/>
              </a:lnSpc>
              <a:spcBef>
                <a:spcPts val="1400"/>
              </a:spcBef>
              <a:defRPr sz="2200">
                <a:solidFill>
                  <a:srgbClr val="292929"/>
                </a:solidFill>
                <a:latin typeface="Abadi"/>
                <a:ea typeface="Abadi"/>
                <a:cs typeface="Abadi"/>
                <a:sym typeface="Abadi"/>
              </a:defRPr>
            </a:pPr>
            <a:r>
              <a:t>We used accuracy as the metric for our model, improved the model using feature engineering and algorithm tuning.</a:t>
            </a:r>
          </a:p>
          <a:p>
            <a:pPr>
              <a:lnSpc>
                <a:spcPct val="100000"/>
              </a:lnSpc>
              <a:spcBef>
                <a:spcPts val="1400"/>
              </a:spcBef>
              <a:defRPr sz="2200">
                <a:solidFill>
                  <a:srgbClr val="292929"/>
                </a:solidFill>
                <a:latin typeface="Abadi"/>
                <a:ea typeface="Abadi"/>
                <a:cs typeface="Abadi"/>
                <a:sym typeface="Abadi"/>
              </a:defRPr>
            </a:pPr>
            <a:r>
              <a:t>We found the best performing classification model.</a:t>
            </a:r>
          </a:p>
          <a:p>
            <a:pPr>
              <a:lnSpc>
                <a:spcPct val="100000"/>
              </a:lnSpc>
              <a:spcBef>
                <a:spcPts val="1400"/>
              </a:spcBef>
              <a:defRPr sz="2200">
                <a:solidFill>
                  <a:srgbClr val="292929"/>
                </a:solidFill>
                <a:latin typeface="Abadi"/>
                <a:ea typeface="Abadi"/>
                <a:cs typeface="Abadi"/>
                <a:sym typeface="Abadi"/>
              </a:defRPr>
            </a:pPr>
            <a:r>
              <a:t>GitHub URL: </a:t>
            </a:r>
            <a:r>
              <a:rPr u="sng">
                <a:solidFill>
                  <a:srgbClr val="0563C1"/>
                </a:solidFill>
                <a:uFill>
                  <a:solidFill>
                    <a:srgbClr val="0563C1"/>
                  </a:solidFill>
                </a:uFill>
                <a:hlinkClick r:id="rId3" invalidUrl="" action="" tgtFrame="" tooltip="" history="1" highlightClick="0" endSnd="0"/>
              </a:rPr>
              <a:t>https://github.com/Santoshkumar2k2/IBM-Applied-Data-Science-Capstone/blob/main/SpaceX_Machine%20Learning%20Prediction_Part_5.ipynb</a:t>
            </a:r>
          </a:p>
        </p:txBody>
      </p:sp>
      <p:sp>
        <p:nvSpPr>
          <p:cNvPr id="193"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Predictive Analysis (Classification)</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5" name="Content Placeholder 2"/>
          <p:cNvSpPr txBox="1"/>
          <p:nvPr/>
        </p:nvSpPr>
        <p:spPr>
          <a:xfrm>
            <a:off x="886844" y="1807336"/>
            <a:ext cx="6977286" cy="162166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73736" indent="-173736" defTabSz="694944">
              <a:spcBef>
                <a:spcPts val="1000"/>
              </a:spcBef>
              <a:buSzPct val="100000"/>
              <a:buFont typeface="Arial"/>
              <a:buChar char="•"/>
              <a:defRPr sz="1671">
                <a:solidFill>
                  <a:srgbClr val="292929"/>
                </a:solidFill>
                <a:latin typeface="Abadi"/>
                <a:ea typeface="Abadi"/>
                <a:cs typeface="Abadi"/>
                <a:sym typeface="Abadi"/>
              </a:defRPr>
            </a:pPr>
            <a:r>
              <a:t>Exploratory data analysis results</a:t>
            </a:r>
            <a:endParaRPr sz="2128">
              <a:solidFill>
                <a:srgbClr val="0070C0"/>
              </a:solidFill>
              <a:latin typeface="IBM Plex Mono Text"/>
              <a:ea typeface="IBM Plex Mono Text"/>
              <a:cs typeface="IBM Plex Mono Text"/>
              <a:sym typeface="IBM Plex Mono Text"/>
            </a:endParaRPr>
          </a:p>
          <a:p>
            <a:pPr marL="173736" indent="-173736" defTabSz="694944">
              <a:spcBef>
                <a:spcPts val="1000"/>
              </a:spcBef>
              <a:buSzPct val="100000"/>
              <a:buFont typeface="Arial"/>
              <a:buChar char="•"/>
              <a:defRPr sz="1671">
                <a:solidFill>
                  <a:srgbClr val="292929"/>
                </a:solidFill>
                <a:latin typeface="Abadi"/>
                <a:ea typeface="Abadi"/>
                <a:cs typeface="Abadi"/>
                <a:sym typeface="Abadi"/>
              </a:defRPr>
            </a:pPr>
            <a:r>
              <a:t>Interactive analytics demo in screenshots</a:t>
            </a:r>
            <a:endParaRPr sz="2128">
              <a:solidFill>
                <a:srgbClr val="0070C0"/>
              </a:solidFill>
              <a:latin typeface="IBM Plex Mono Text"/>
              <a:ea typeface="IBM Plex Mono Text"/>
              <a:cs typeface="IBM Plex Mono Text"/>
              <a:sym typeface="IBM Plex Mono Text"/>
            </a:endParaRPr>
          </a:p>
          <a:p>
            <a:pPr marL="173736" indent="-173736" defTabSz="694944">
              <a:spcBef>
                <a:spcPts val="1000"/>
              </a:spcBef>
              <a:buSzPct val="100000"/>
              <a:buFont typeface="Arial"/>
              <a:buChar char="•"/>
              <a:defRPr sz="1671">
                <a:solidFill>
                  <a:srgbClr val="292929"/>
                </a:solidFill>
                <a:latin typeface="Abadi"/>
                <a:ea typeface="Abadi"/>
                <a:cs typeface="Abadi"/>
                <a:sym typeface="Abadi"/>
              </a:defRPr>
            </a:pPr>
            <a:r>
              <a:t>Predictive analysis results</a:t>
            </a:r>
            <a:endParaRPr sz="2128">
              <a:solidFill>
                <a:srgbClr val="0070C0"/>
              </a:solidFill>
              <a:latin typeface="IBM Plex Mono Text"/>
              <a:ea typeface="IBM Plex Mono Text"/>
              <a:cs typeface="IBM Plex Mono Text"/>
              <a:sym typeface="IBM Plex Mono Text"/>
            </a:endParaRPr>
          </a:p>
          <a:p>
            <a:pPr lvl="1" marL="521208" indent="-173736" defTabSz="694944">
              <a:lnSpc>
                <a:spcPct val="90000"/>
              </a:lnSpc>
              <a:spcBef>
                <a:spcPts val="300"/>
              </a:spcBef>
              <a:buSzPct val="100000"/>
              <a:buFont typeface="Arial"/>
              <a:buChar char="•"/>
              <a:defRPr sz="1368">
                <a:solidFill>
                  <a:srgbClr val="0070C0"/>
                </a:solidFill>
                <a:latin typeface="IBM Plex Mono Text"/>
                <a:ea typeface="IBM Plex Mono Text"/>
                <a:cs typeface="IBM Plex Mono Text"/>
                <a:sym typeface="IBM Plex Mono Text"/>
              </a:defRPr>
            </a:pPr>
          </a:p>
        </p:txBody>
      </p:sp>
      <p:sp>
        <p:nvSpPr>
          <p:cNvPr id="196"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7"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Results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9" name="TextBox 1"/>
          <p:cNvSpPr txBox="1"/>
          <p:nvPr/>
        </p:nvSpPr>
        <p:spPr>
          <a:xfrm>
            <a:off x="797969" y="2529745"/>
            <a:ext cx="956815" cy="333089"/>
          </a:xfrm>
          <a:prstGeom prst="rect">
            <a:avLst/>
          </a:prstGeom>
          <a:solidFill>
            <a:srgbClr val="0948CB"/>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FFFF"/>
                </a:solidFill>
              </a:defRPr>
            </a:lvl1pPr>
          </a:lstStyle>
          <a:p>
            <a:pPr/>
            <a:r>
              <a:t>Section 2</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1" name="Slide Number Placeholder 4"/>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2"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Flight Number vs. Launch Site</a:t>
            </a:r>
          </a:p>
        </p:txBody>
      </p:sp>
      <p:sp>
        <p:nvSpPr>
          <p:cNvPr id="203" name="Content Placeholder 2"/>
          <p:cNvSpPr txBox="1"/>
          <p:nvPr>
            <p:ph type="body" sz="quarter" idx="4294967295"/>
          </p:nvPr>
        </p:nvSpPr>
        <p:spPr>
          <a:xfrm>
            <a:off x="799500" y="1533221"/>
            <a:ext cx="10593000" cy="967155"/>
          </a:xfrm>
          <a:prstGeom prst="rect">
            <a:avLst/>
          </a:prstGeom>
        </p:spPr>
        <p:txBody>
          <a:bodyPr>
            <a:normAutofit fontScale="100000" lnSpcReduction="0"/>
          </a:bodyPr>
          <a:lstStyle>
            <a:lvl1pPr>
              <a:lnSpc>
                <a:spcPct val="100000"/>
              </a:lnSpc>
              <a:spcBef>
                <a:spcPts val="1400"/>
              </a:spcBef>
              <a:defRPr sz="2200">
                <a:solidFill>
                  <a:srgbClr val="292929"/>
                </a:solidFill>
                <a:latin typeface="Abadi"/>
                <a:ea typeface="Abadi"/>
                <a:cs typeface="Abadi"/>
                <a:sym typeface="Abadi"/>
              </a:defRPr>
            </a:lvl1pPr>
          </a:lstStyle>
          <a:p>
            <a:pPr/>
            <a:r>
              <a:t>From the plot, we found that the larger the flight amount at a launch site, the greater the success rate at a launch site.</a:t>
            </a:r>
          </a:p>
        </p:txBody>
      </p:sp>
      <p:pic>
        <p:nvPicPr>
          <p:cNvPr id="204" name="Picture 5" descr="Picture 5"/>
          <p:cNvPicPr>
            <a:picLocks noChangeAspect="1"/>
          </p:cNvPicPr>
          <p:nvPr/>
        </p:nvPicPr>
        <p:blipFill>
          <a:blip r:embed="rId3">
            <a:extLst/>
          </a:blip>
          <a:stretch>
            <a:fillRect/>
          </a:stretch>
        </p:blipFill>
        <p:spPr>
          <a:xfrm>
            <a:off x="681623" y="2546520"/>
            <a:ext cx="10828797" cy="2802637"/>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6" name="Slide Number Placeholder 4"/>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7" name="Content Placeholder 2"/>
          <p:cNvSpPr txBox="1"/>
          <p:nvPr>
            <p:ph type="body" sz="half" idx="4294967295"/>
          </p:nvPr>
        </p:nvSpPr>
        <p:spPr>
          <a:xfrm>
            <a:off x="672940" y="1448508"/>
            <a:ext cx="10158678" cy="1828402"/>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Show a scatter plot of Payload vs. Launch Site</a:t>
            </a:r>
          </a:p>
          <a:p>
            <a:pPr>
              <a:lnSpc>
                <a:spcPct val="100000"/>
              </a:lnSpc>
              <a:spcBef>
                <a:spcPts val="1400"/>
              </a:spcBef>
              <a:defRPr sz="2200">
                <a:solidFill>
                  <a:srgbClr val="292929"/>
                </a:solidFill>
                <a:latin typeface="Abadi"/>
                <a:ea typeface="Abadi"/>
                <a:cs typeface="Abadi"/>
                <a:sym typeface="Abadi"/>
              </a:defRPr>
            </a:pPr>
            <a:r>
              <a:t>Show the screenshot of the scatter plot with explanations</a:t>
            </a:r>
          </a:p>
        </p:txBody>
      </p:sp>
      <p:sp>
        <p:nvSpPr>
          <p:cNvPr id="208"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Payload vs. Launch Site</a:t>
            </a:r>
          </a:p>
        </p:txBody>
      </p:sp>
      <p:pic>
        <p:nvPicPr>
          <p:cNvPr id="209" name="Picture 5" descr="Picture 5"/>
          <p:cNvPicPr>
            <a:picLocks noChangeAspect="1"/>
          </p:cNvPicPr>
          <p:nvPr/>
        </p:nvPicPr>
        <p:blipFill>
          <a:blip r:embed="rId3">
            <a:extLst/>
          </a:blip>
          <a:stretch>
            <a:fillRect/>
          </a:stretch>
        </p:blipFill>
        <p:spPr>
          <a:xfrm>
            <a:off x="544520" y="2464493"/>
            <a:ext cx="10527506" cy="3686884"/>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9" name="Slide Number Placeholder 3"/>
          <p:cNvSpPr txBox="1"/>
          <p:nvPr>
            <p:ph type="sldNum" sz="quarter" idx="4294967295"/>
          </p:nvPr>
        </p:nvSpPr>
        <p:spPr>
          <a:xfrm>
            <a:off x="11240821" y="6060022"/>
            <a:ext cx="217151" cy="332741"/>
          </a:xfrm>
          <a:prstGeom prst="rect">
            <a:avLst/>
          </a:prstGeom>
          <a:extLst>
            <a:ext uri="{C572A759-6A51-4108-AA02-DFA0A04FC94B}">
              <ma14:wrappingTextBoxFlag xmlns:ma14="http://schemas.microsoft.com/office/mac/drawingml/2011/main" val="1"/>
            </a:ext>
          </a:extLst>
        </p:spPr>
        <p:txBody>
          <a:bodyPr>
            <a:normAutofit fontScale="100000" lnSpcReduction="0"/>
          </a:bodyPr>
          <a:lstStyle/>
          <a:p>
            <a:pPr/>
            <a:fld id="{86CB4B4D-7CA3-9044-876B-883B54F8677D}" type="slidenum"/>
          </a:p>
        </p:txBody>
      </p:sp>
      <p:sp>
        <p:nvSpPr>
          <p:cNvPr id="130" name="Content Placeholder 2"/>
          <p:cNvSpPr txBox="1"/>
          <p:nvPr/>
        </p:nvSpPr>
        <p:spPr>
          <a:xfrm>
            <a:off x="1004416" y="2113240"/>
            <a:ext cx="5075647" cy="332082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28600" indent="-228600">
              <a:spcBef>
                <a:spcPts val="1400"/>
              </a:spcBef>
              <a:buSzPct val="100000"/>
              <a:buFont typeface="Arial"/>
              <a:buChar char="•"/>
              <a:defRPr sz="2200">
                <a:solidFill>
                  <a:srgbClr val="292929"/>
                </a:solidFill>
                <a:latin typeface="Abadi"/>
                <a:ea typeface="Abadi"/>
                <a:cs typeface="Abadi"/>
                <a:sym typeface="Abadi"/>
              </a:defRPr>
            </a:pPr>
            <a:r>
              <a:t>Executive Summary</a:t>
            </a:r>
            <a:endParaRPr sz="2800">
              <a:solidFill>
                <a:srgbClr val="0070C0"/>
              </a:solidFill>
              <a:latin typeface="IBM Plex Mono Text"/>
              <a:ea typeface="IBM Plex Mono Text"/>
              <a:cs typeface="IBM Plex Mono Text"/>
              <a:sym typeface="IBM Plex Mono Text"/>
            </a:endParaRPr>
          </a:p>
          <a:p>
            <a:pPr marL="228600" indent="-228600">
              <a:spcBef>
                <a:spcPts val="1400"/>
              </a:spcBef>
              <a:buSzPct val="100000"/>
              <a:buFont typeface="Arial"/>
              <a:buChar char="•"/>
              <a:defRPr sz="2200">
                <a:solidFill>
                  <a:srgbClr val="292929"/>
                </a:solidFill>
                <a:latin typeface="Abadi"/>
                <a:ea typeface="Abadi"/>
                <a:cs typeface="Abadi"/>
                <a:sym typeface="Abadi"/>
              </a:defRPr>
            </a:pPr>
            <a:r>
              <a:t>Introduction</a:t>
            </a:r>
            <a:endParaRPr sz="2800">
              <a:solidFill>
                <a:srgbClr val="0070C0"/>
              </a:solidFill>
              <a:latin typeface="IBM Plex Mono Text"/>
              <a:ea typeface="IBM Plex Mono Text"/>
              <a:cs typeface="IBM Plex Mono Text"/>
              <a:sym typeface="IBM Plex Mono Text"/>
            </a:endParaRPr>
          </a:p>
          <a:p>
            <a:pPr marL="228600" indent="-228600">
              <a:spcBef>
                <a:spcPts val="1400"/>
              </a:spcBef>
              <a:buSzPct val="100000"/>
              <a:buFont typeface="Arial"/>
              <a:buChar char="•"/>
              <a:defRPr sz="2200">
                <a:solidFill>
                  <a:srgbClr val="292929"/>
                </a:solidFill>
                <a:latin typeface="Abadi"/>
                <a:ea typeface="Abadi"/>
                <a:cs typeface="Abadi"/>
                <a:sym typeface="Abadi"/>
              </a:defRPr>
            </a:pPr>
            <a:r>
              <a:t>Methodology</a:t>
            </a:r>
            <a:endParaRPr sz="2800">
              <a:solidFill>
                <a:srgbClr val="0070C0"/>
              </a:solidFill>
              <a:latin typeface="IBM Plex Mono Text"/>
              <a:ea typeface="IBM Plex Mono Text"/>
              <a:cs typeface="IBM Plex Mono Text"/>
              <a:sym typeface="IBM Plex Mono Text"/>
            </a:endParaRPr>
          </a:p>
          <a:p>
            <a:pPr marL="228600" indent="-228600">
              <a:spcBef>
                <a:spcPts val="1400"/>
              </a:spcBef>
              <a:buSzPct val="100000"/>
              <a:buFont typeface="Arial"/>
              <a:buChar char="•"/>
              <a:defRPr sz="2200">
                <a:solidFill>
                  <a:srgbClr val="292929"/>
                </a:solidFill>
                <a:latin typeface="Abadi"/>
                <a:ea typeface="Abadi"/>
                <a:cs typeface="Abadi"/>
                <a:sym typeface="Abadi"/>
              </a:defRPr>
            </a:pPr>
            <a:r>
              <a:t>Results</a:t>
            </a:r>
            <a:endParaRPr sz="2800">
              <a:solidFill>
                <a:srgbClr val="0070C0"/>
              </a:solidFill>
              <a:latin typeface="IBM Plex Mono Text"/>
              <a:ea typeface="IBM Plex Mono Text"/>
              <a:cs typeface="IBM Plex Mono Text"/>
              <a:sym typeface="IBM Plex Mono Text"/>
            </a:endParaRPr>
          </a:p>
          <a:p>
            <a:pPr marL="228600" indent="-228600">
              <a:spcBef>
                <a:spcPts val="1400"/>
              </a:spcBef>
              <a:buSzPct val="100000"/>
              <a:buFont typeface="Arial"/>
              <a:buChar char="•"/>
              <a:defRPr sz="2200">
                <a:solidFill>
                  <a:srgbClr val="292929"/>
                </a:solidFill>
                <a:latin typeface="Abadi"/>
                <a:ea typeface="Abadi"/>
                <a:cs typeface="Abadi"/>
                <a:sym typeface="Abadi"/>
              </a:defRPr>
            </a:pPr>
            <a:r>
              <a:t>Conclusion</a:t>
            </a:r>
            <a:endParaRPr sz="2800">
              <a:solidFill>
                <a:srgbClr val="0070C0"/>
              </a:solidFill>
              <a:latin typeface="IBM Plex Mono Text"/>
              <a:ea typeface="IBM Plex Mono Text"/>
              <a:cs typeface="IBM Plex Mono Text"/>
              <a:sym typeface="IBM Plex Mono Text"/>
            </a:endParaRPr>
          </a:p>
          <a:p>
            <a:pPr marL="228600" indent="-228600">
              <a:spcBef>
                <a:spcPts val="1400"/>
              </a:spcBef>
              <a:buSzPct val="100000"/>
              <a:buFont typeface="Arial"/>
              <a:buChar char="•"/>
              <a:defRPr sz="2200">
                <a:solidFill>
                  <a:srgbClr val="292929"/>
                </a:solidFill>
                <a:latin typeface="Abadi"/>
                <a:ea typeface="Abadi"/>
                <a:cs typeface="Abadi"/>
                <a:sym typeface="Abadi"/>
              </a:defRPr>
            </a:pPr>
            <a:r>
              <a:t>Appendix</a:t>
            </a:r>
          </a:p>
        </p:txBody>
      </p:sp>
      <p:sp>
        <p:nvSpPr>
          <p:cNvPr id="131"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Outline</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11" name="Slide Number Placeholder 4"/>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2"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Success Rate vs. Orbit Type</a:t>
            </a:r>
          </a:p>
        </p:txBody>
      </p:sp>
      <p:sp>
        <p:nvSpPr>
          <p:cNvPr id="213" name="From the plot, we can see that ES-L1, GEO, HEO, SSO, VLEO had the most success rate."/>
          <p:cNvSpPr txBox="1"/>
          <p:nvPr/>
        </p:nvSpPr>
        <p:spPr>
          <a:xfrm>
            <a:off x="731384" y="1526734"/>
            <a:ext cx="4617079" cy="101600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L="228600" indent="-228600">
              <a:lnSpc>
                <a:spcPct val="90000"/>
              </a:lnSpc>
              <a:spcBef>
                <a:spcPts val="1400"/>
              </a:spcBef>
              <a:buSzPct val="100000"/>
              <a:buFont typeface="Arial"/>
              <a:buChar char="•"/>
              <a:defRPr sz="2200">
                <a:latin typeface="Abadi"/>
                <a:ea typeface="Abadi"/>
                <a:cs typeface="Abadi"/>
                <a:sym typeface="Abadi"/>
              </a:defRPr>
            </a:lvl1pPr>
          </a:lstStyle>
          <a:p>
            <a:pPr/>
            <a:r>
              <a:t>From the plot, we can see that ES-L1, GEO, HEO, SSO, VLEO had the most success rate.</a:t>
            </a:r>
          </a:p>
        </p:txBody>
      </p:sp>
      <p:pic>
        <p:nvPicPr>
          <p:cNvPr id="214" name="Picture 1" descr="Picture 1"/>
          <p:cNvPicPr>
            <a:picLocks noChangeAspect="1"/>
          </p:cNvPicPr>
          <p:nvPr/>
        </p:nvPicPr>
        <p:blipFill>
          <a:blip r:embed="rId3">
            <a:extLst/>
          </a:blip>
          <a:stretch>
            <a:fillRect/>
          </a:stretch>
        </p:blipFill>
        <p:spPr>
          <a:xfrm>
            <a:off x="4657349" y="2671402"/>
            <a:ext cx="6580559" cy="3439267"/>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16" name="Slide Number Placeholder 4"/>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7"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Flight Number vs. Orbit Type</a:t>
            </a:r>
          </a:p>
        </p:txBody>
      </p:sp>
      <p:sp>
        <p:nvSpPr>
          <p:cNvPr id="218" name="Content Placeholder 2"/>
          <p:cNvSpPr txBox="1"/>
          <p:nvPr>
            <p:ph type="body" idx="4294967295"/>
          </p:nvPr>
        </p:nvSpPr>
        <p:spPr>
          <a:xfrm>
            <a:off x="770010" y="2069756"/>
            <a:ext cx="10515601" cy="3811588"/>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The plot below shows the Flight Number vs. Orbit type. We was find that in the LEO orbit, success is related to the number of flights whereas in the GTO orbit, there is no relationship between flight number and the orbit. </a:t>
            </a:r>
          </a:p>
          <a:p>
            <a:pPr>
              <a:lnSpc>
                <a:spcPct val="100000"/>
              </a:lnSpc>
              <a:spcBef>
                <a:spcPts val="1400"/>
              </a:spcBef>
              <a:defRPr sz="2200">
                <a:solidFill>
                  <a:srgbClr val="292929"/>
                </a:solidFill>
                <a:latin typeface="Abadi"/>
                <a:ea typeface="Abadi"/>
                <a:cs typeface="Abadi"/>
                <a:sym typeface="Abadi"/>
              </a:defRPr>
            </a:pPr>
          </a:p>
        </p:txBody>
      </p:sp>
      <p:pic>
        <p:nvPicPr>
          <p:cNvPr id="219" name="Picture 5" descr="Picture 5"/>
          <p:cNvPicPr>
            <a:picLocks noChangeAspect="1"/>
          </p:cNvPicPr>
          <p:nvPr/>
        </p:nvPicPr>
        <p:blipFill>
          <a:blip r:embed="rId3">
            <a:extLst/>
          </a:blip>
          <a:stretch>
            <a:fillRect/>
          </a:stretch>
        </p:blipFill>
        <p:spPr>
          <a:xfrm>
            <a:off x="770010" y="2069756"/>
            <a:ext cx="9773357" cy="2489656"/>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21" name="Slide Number Placeholder 4"/>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2"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Payload vs. Orbit Type</a:t>
            </a:r>
          </a:p>
        </p:txBody>
      </p:sp>
      <p:sp>
        <p:nvSpPr>
          <p:cNvPr id="223" name="Content Placeholder 2"/>
          <p:cNvSpPr txBox="1"/>
          <p:nvPr>
            <p:ph type="body" idx="4294967295"/>
          </p:nvPr>
        </p:nvSpPr>
        <p:spPr>
          <a:xfrm>
            <a:off x="770010" y="2057400"/>
            <a:ext cx="10687961" cy="3811588"/>
          </a:xfrm>
          <a:prstGeom prst="rect">
            <a:avLst/>
          </a:prstGeom>
        </p:spPr>
        <p:txBody>
          <a:bodyPr>
            <a:normAutofit fontScale="100000" lnSpcReduction="0"/>
          </a:bodyPr>
          <a:lstStyle>
            <a:lvl1pPr>
              <a:lnSpc>
                <a:spcPct val="100000"/>
              </a:lnSpc>
              <a:spcBef>
                <a:spcPts val="1400"/>
              </a:spcBef>
              <a:defRPr sz="2200">
                <a:solidFill>
                  <a:srgbClr val="292929"/>
                </a:solidFill>
                <a:latin typeface="Abadi"/>
                <a:ea typeface="Abadi"/>
                <a:cs typeface="Abadi"/>
                <a:sym typeface="Abadi"/>
              </a:defRPr>
            </a:lvl1pPr>
          </a:lstStyle>
          <a:p>
            <a:pPr/>
            <a:r>
              <a:t>We can observe that with heavy payloads, the successful landing are more for PO, LEO and ISS orbits.</a:t>
            </a:r>
          </a:p>
        </p:txBody>
      </p:sp>
      <p:pic>
        <p:nvPicPr>
          <p:cNvPr id="224" name="Picture 5" descr="Picture 5"/>
          <p:cNvPicPr>
            <a:picLocks noChangeAspect="1"/>
          </p:cNvPicPr>
          <p:nvPr/>
        </p:nvPicPr>
        <p:blipFill>
          <a:blip r:embed="rId3">
            <a:extLst/>
          </a:blip>
          <a:stretch>
            <a:fillRect/>
          </a:stretch>
        </p:blipFill>
        <p:spPr>
          <a:xfrm>
            <a:off x="641849" y="2915443"/>
            <a:ext cx="11613928" cy="2679517"/>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26" name="Slide Number Placeholder 4"/>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7"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Launch Success Yearly Trend</a:t>
            </a:r>
          </a:p>
        </p:txBody>
      </p:sp>
      <p:sp>
        <p:nvSpPr>
          <p:cNvPr id="228" name="Content Placeholder 2"/>
          <p:cNvSpPr txBox="1"/>
          <p:nvPr>
            <p:ph type="body" idx="4294967295"/>
          </p:nvPr>
        </p:nvSpPr>
        <p:spPr>
          <a:xfrm>
            <a:off x="643469" y="1782981"/>
            <a:ext cx="11396910" cy="4393983"/>
          </a:xfrm>
          <a:prstGeom prst="rect">
            <a:avLst/>
          </a:prstGeom>
        </p:spPr>
        <p:txBody>
          <a:bodyPr>
            <a:normAutofit fontScale="100000" lnSpcReduction="0"/>
          </a:bodyPr>
          <a:lstStyle>
            <a:lvl1pPr>
              <a:lnSpc>
                <a:spcPct val="100000"/>
              </a:lnSpc>
              <a:spcBef>
                <a:spcPts val="1400"/>
              </a:spcBef>
              <a:defRPr sz="2200">
                <a:solidFill>
                  <a:srgbClr val="292929"/>
                </a:solidFill>
                <a:latin typeface="Abadi"/>
                <a:ea typeface="Abadi"/>
                <a:cs typeface="Abadi"/>
                <a:sym typeface="Abadi"/>
              </a:defRPr>
            </a:lvl1pPr>
          </a:lstStyle>
          <a:p>
            <a:pPr/>
            <a:r>
              <a:t>From the plot, we can observe that success rate since 2013 kept on increasing till 2020.</a:t>
            </a:r>
          </a:p>
        </p:txBody>
      </p:sp>
      <p:pic>
        <p:nvPicPr>
          <p:cNvPr id="229" name="Picture 14" descr="Picture 14"/>
          <p:cNvPicPr>
            <a:picLocks noChangeAspect="1"/>
          </p:cNvPicPr>
          <p:nvPr/>
        </p:nvPicPr>
        <p:blipFill>
          <a:blip r:embed="rId3">
            <a:extLst/>
          </a:blip>
          <a:stretch>
            <a:fillRect/>
          </a:stretch>
        </p:blipFill>
        <p:spPr>
          <a:xfrm>
            <a:off x="2394789" y="2306036"/>
            <a:ext cx="7402422" cy="4230344"/>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31"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2" name="Content Placeholder 4"/>
          <p:cNvSpPr txBox="1"/>
          <p:nvPr>
            <p:ph type="body" idx="4294967295"/>
          </p:nvPr>
        </p:nvSpPr>
        <p:spPr>
          <a:xfrm>
            <a:off x="770010" y="1825625"/>
            <a:ext cx="9745589" cy="4351338"/>
          </a:xfrm>
          <a:prstGeom prst="rect">
            <a:avLst/>
          </a:prstGeom>
        </p:spPr>
        <p:txBody>
          <a:bodyPr>
            <a:normAutofit fontScale="100000" lnSpcReduction="0"/>
          </a:bodyPr>
          <a:lstStyle/>
          <a:p>
            <a:pPr marL="226313" indent="-226313" defTabSz="905255">
              <a:lnSpc>
                <a:spcPct val="100000"/>
              </a:lnSpc>
              <a:spcBef>
                <a:spcPts val="1300"/>
              </a:spcBef>
              <a:defRPr sz="2178">
                <a:solidFill>
                  <a:srgbClr val="292929"/>
                </a:solidFill>
                <a:latin typeface="Abadi"/>
                <a:ea typeface="Abadi"/>
                <a:cs typeface="Abadi"/>
                <a:sym typeface="Abadi"/>
              </a:defRPr>
            </a:pPr>
            <a:r>
              <a:t>We used the key word </a:t>
            </a:r>
            <a:r>
              <a:rPr b="1"/>
              <a:t>DISTINCT</a:t>
            </a:r>
            <a:r>
              <a:t> to show only unique launch sites from the SpaceX data.</a:t>
            </a:r>
          </a:p>
          <a:p>
            <a:pPr marL="226313" indent="-226313" defTabSz="905255">
              <a:lnSpc>
                <a:spcPct val="100000"/>
              </a:lnSpc>
              <a:spcBef>
                <a:spcPts val="1300"/>
              </a:spcBef>
              <a:defRPr sz="2178">
                <a:solidFill>
                  <a:srgbClr val="292929"/>
                </a:solidFill>
                <a:latin typeface="Abadi"/>
                <a:ea typeface="Abadi"/>
                <a:cs typeface="Abadi"/>
                <a:sym typeface="Abadi"/>
              </a:defRPr>
            </a:pPr>
          </a:p>
        </p:txBody>
      </p:sp>
      <p:pic>
        <p:nvPicPr>
          <p:cNvPr id="233" name="Image" descr="Image"/>
          <p:cNvPicPr>
            <a:picLocks noChangeAspect="1"/>
          </p:cNvPicPr>
          <p:nvPr/>
        </p:nvPicPr>
        <p:blipFill>
          <a:blip r:embed="rId3">
            <a:extLst/>
          </a:blip>
          <a:stretch>
            <a:fillRect/>
          </a:stretch>
        </p:blipFill>
        <p:spPr>
          <a:xfrm>
            <a:off x="770010" y="1825625"/>
            <a:ext cx="7747693" cy="3370965"/>
          </a:xfrm>
          <a:prstGeom prst="rect">
            <a:avLst/>
          </a:prstGeom>
          <a:ln w="12700">
            <a:miter lim="400000"/>
          </a:ln>
        </p:spPr>
      </p:pic>
      <p:sp>
        <p:nvSpPr>
          <p:cNvPr id="234"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All Launch Site Names</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36"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7" name="Content Placeholder 4"/>
          <p:cNvSpPr txBox="1"/>
          <p:nvPr>
            <p:ph type="body" idx="4294967295"/>
          </p:nvPr>
        </p:nvSpPr>
        <p:spPr>
          <a:xfrm>
            <a:off x="641081" y="1464914"/>
            <a:ext cx="10909838" cy="5829392"/>
          </a:xfrm>
          <a:prstGeom prst="rect">
            <a:avLst/>
          </a:prstGeom>
        </p:spPr>
        <p:txBody>
          <a:bodyPr>
            <a:normAutofit fontScale="100000" lnSpcReduction="0"/>
          </a:bodyPr>
          <a:lstStyle/>
          <a:p>
            <a:pPr marL="114300" indent="-114300" defTabSz="457200">
              <a:lnSpc>
                <a:spcPct val="100000"/>
              </a:lnSpc>
              <a:spcBef>
                <a:spcPts val="700"/>
              </a:spcBef>
              <a:defRPr sz="1100">
                <a:solidFill>
                  <a:srgbClr val="292929"/>
                </a:solidFill>
                <a:latin typeface="Abadi"/>
                <a:ea typeface="Abadi"/>
                <a:cs typeface="Abadi"/>
                <a:sym typeface="Abadi"/>
              </a:defRPr>
            </a:pPr>
            <a:r>
              <a:t>We used the query above to display 5 records where launch sites begin with `CCA`</a:t>
            </a:r>
          </a:p>
          <a:p>
            <a:pPr marL="114300" indent="-114300" defTabSz="457200">
              <a:lnSpc>
                <a:spcPct val="100000"/>
              </a:lnSpc>
              <a:spcBef>
                <a:spcPts val="700"/>
              </a:spcBef>
              <a:defRPr sz="1100">
                <a:solidFill>
                  <a:srgbClr val="292929"/>
                </a:solidFill>
                <a:latin typeface="Abadi"/>
                <a:ea typeface="Abadi"/>
                <a:cs typeface="Abadi"/>
                <a:sym typeface="Abadi"/>
              </a:defRPr>
            </a:pPr>
          </a:p>
        </p:txBody>
      </p:sp>
      <p:pic>
        <p:nvPicPr>
          <p:cNvPr id="238" name="Image" descr="Image"/>
          <p:cNvPicPr>
            <a:picLocks noChangeAspect="1"/>
          </p:cNvPicPr>
          <p:nvPr/>
        </p:nvPicPr>
        <p:blipFill>
          <a:blip r:embed="rId3">
            <a:extLst/>
          </a:blip>
          <a:stretch>
            <a:fillRect/>
          </a:stretch>
        </p:blipFill>
        <p:spPr>
          <a:xfrm>
            <a:off x="641081" y="1464914"/>
            <a:ext cx="10818271" cy="5458360"/>
          </a:xfrm>
          <a:prstGeom prst="rect">
            <a:avLst/>
          </a:prstGeom>
          <a:ln w="12700">
            <a:miter lim="400000"/>
          </a:ln>
        </p:spPr>
      </p:pic>
      <p:sp>
        <p:nvSpPr>
          <p:cNvPr id="239"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Launch Site Names Begin with 'CCA'</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41"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2" name="Content Placeholder 4"/>
          <p:cNvSpPr txBox="1"/>
          <p:nvPr>
            <p:ph type="body" idx="4294967295"/>
          </p:nvPr>
        </p:nvSpPr>
        <p:spPr>
          <a:xfrm>
            <a:off x="770010" y="1825625"/>
            <a:ext cx="9745589" cy="4351338"/>
          </a:xfrm>
          <a:prstGeom prst="rect">
            <a:avLst/>
          </a:prstGeom>
        </p:spPr>
        <p:txBody>
          <a:bodyPr>
            <a:normAutofit fontScale="100000" lnSpcReduction="0"/>
          </a:bodyPr>
          <a:lstStyle>
            <a:lvl1pPr>
              <a:lnSpc>
                <a:spcPct val="100000"/>
              </a:lnSpc>
              <a:spcBef>
                <a:spcPts val="1400"/>
              </a:spcBef>
              <a:defRPr sz="2200">
                <a:solidFill>
                  <a:srgbClr val="292929"/>
                </a:solidFill>
                <a:latin typeface="Abadi"/>
                <a:ea typeface="Abadi"/>
                <a:cs typeface="Abadi"/>
                <a:sym typeface="Abadi"/>
              </a:defRPr>
            </a:lvl1pPr>
          </a:lstStyle>
          <a:p>
            <a:pPr/>
            <a:r>
              <a:t>We calculated the total payload carried by boosters from NASA as 45596 using the query below</a:t>
            </a:r>
          </a:p>
        </p:txBody>
      </p:sp>
      <p:sp>
        <p:nvSpPr>
          <p:cNvPr id="243"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Total Payload Mass</a:t>
            </a:r>
          </a:p>
        </p:txBody>
      </p:sp>
      <p:pic>
        <p:nvPicPr>
          <p:cNvPr id="244" name="Image" descr="Image"/>
          <p:cNvPicPr>
            <a:picLocks noChangeAspect="1"/>
          </p:cNvPicPr>
          <p:nvPr/>
        </p:nvPicPr>
        <p:blipFill>
          <a:blip r:embed="rId3">
            <a:extLst/>
          </a:blip>
          <a:stretch>
            <a:fillRect/>
          </a:stretch>
        </p:blipFill>
        <p:spPr>
          <a:xfrm>
            <a:off x="174682" y="2915766"/>
            <a:ext cx="11842636" cy="2345077"/>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46"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7" name="Content Placeholder 4"/>
          <p:cNvSpPr txBox="1"/>
          <p:nvPr>
            <p:ph type="body" idx="4294967295"/>
          </p:nvPr>
        </p:nvSpPr>
        <p:spPr>
          <a:xfrm>
            <a:off x="770010" y="1825625"/>
            <a:ext cx="11179307" cy="4351338"/>
          </a:xfrm>
          <a:prstGeom prst="rect">
            <a:avLst/>
          </a:prstGeom>
        </p:spPr>
        <p:txBody>
          <a:bodyPr>
            <a:normAutofit fontScale="100000" lnSpcReduction="0"/>
          </a:bodyPr>
          <a:lstStyle/>
          <a:p>
            <a:pPr>
              <a:spcBef>
                <a:spcPts val="1400"/>
              </a:spcBef>
              <a:defRPr sz="2000">
                <a:latin typeface="Abadi"/>
                <a:ea typeface="Abadi"/>
                <a:cs typeface="Abadi"/>
                <a:sym typeface="Abadi"/>
              </a:defRPr>
            </a:pPr>
            <a:r>
              <a:t>We calculated the average payload mass carried by booster version F9 v1.1 as 2534.66</a:t>
            </a:r>
          </a:p>
          <a:p>
            <a:pPr>
              <a:spcBef>
                <a:spcPts val="1400"/>
              </a:spcBef>
              <a:defRPr sz="2000">
                <a:latin typeface="Abadi"/>
                <a:ea typeface="Abadi"/>
                <a:cs typeface="Abadi"/>
                <a:sym typeface="Abadi"/>
              </a:defRPr>
            </a:pPr>
          </a:p>
          <a:p>
            <a:pPr>
              <a:spcBef>
                <a:spcPts val="1400"/>
              </a:spcBef>
              <a:defRPr sz="2000">
                <a:latin typeface="Abadi"/>
                <a:ea typeface="Abadi"/>
                <a:cs typeface="Abadi"/>
                <a:sym typeface="Abadi"/>
              </a:defRPr>
            </a:pPr>
          </a:p>
        </p:txBody>
      </p:sp>
      <p:pic>
        <p:nvPicPr>
          <p:cNvPr id="248" name="Image" descr="Image"/>
          <p:cNvPicPr>
            <a:picLocks noChangeAspect="1"/>
          </p:cNvPicPr>
          <p:nvPr/>
        </p:nvPicPr>
        <p:blipFill>
          <a:blip r:embed="rId3">
            <a:extLst/>
          </a:blip>
          <a:stretch>
            <a:fillRect/>
          </a:stretch>
        </p:blipFill>
        <p:spPr>
          <a:xfrm>
            <a:off x="770010" y="1825625"/>
            <a:ext cx="9654022" cy="1553867"/>
          </a:xfrm>
          <a:prstGeom prst="rect">
            <a:avLst/>
          </a:prstGeom>
          <a:ln w="12700">
            <a:miter lim="400000"/>
          </a:ln>
        </p:spPr>
      </p:pic>
      <p:sp>
        <p:nvSpPr>
          <p:cNvPr id="249"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Average Payload Mass by F9 v1.1</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51"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2" name="Content Placeholder 4"/>
          <p:cNvSpPr txBox="1"/>
          <p:nvPr>
            <p:ph type="body" idx="4294967295"/>
          </p:nvPr>
        </p:nvSpPr>
        <p:spPr>
          <a:xfrm>
            <a:off x="770010" y="1825625"/>
            <a:ext cx="9745589" cy="4351338"/>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We observed that the dates of the first successful landing outcome on ground pad was 22</a:t>
            </a:r>
            <a:r>
              <a:rPr baseline="30363"/>
              <a:t>nd</a:t>
            </a:r>
            <a:r>
              <a:t> December 2015</a:t>
            </a:r>
          </a:p>
          <a:p>
            <a:pPr>
              <a:lnSpc>
                <a:spcPct val="100000"/>
              </a:lnSpc>
              <a:spcBef>
                <a:spcPts val="1400"/>
              </a:spcBef>
              <a:defRPr sz="2200">
                <a:solidFill>
                  <a:srgbClr val="292929"/>
                </a:solidFill>
                <a:latin typeface="Abadi"/>
                <a:ea typeface="Abadi"/>
                <a:cs typeface="Abadi"/>
                <a:sym typeface="Abadi"/>
              </a:defRPr>
            </a:pPr>
          </a:p>
        </p:txBody>
      </p:sp>
      <p:pic>
        <p:nvPicPr>
          <p:cNvPr id="253" name="Image" descr="Image"/>
          <p:cNvPicPr>
            <a:picLocks noChangeAspect="1"/>
          </p:cNvPicPr>
          <p:nvPr/>
        </p:nvPicPr>
        <p:blipFill>
          <a:blip r:embed="rId3">
            <a:extLst/>
          </a:blip>
          <a:stretch>
            <a:fillRect/>
          </a:stretch>
        </p:blipFill>
        <p:spPr>
          <a:xfrm>
            <a:off x="770010" y="1825625"/>
            <a:ext cx="9654022" cy="1964239"/>
          </a:xfrm>
          <a:prstGeom prst="rect">
            <a:avLst/>
          </a:prstGeom>
          <a:ln w="12700">
            <a:miter lim="400000"/>
          </a:ln>
        </p:spPr>
      </p:pic>
      <p:sp>
        <p:nvSpPr>
          <p:cNvPr id="254"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First Successful Ground Landing Date</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56"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7" name="Content Placeholder 4"/>
          <p:cNvSpPr txBox="1"/>
          <p:nvPr>
            <p:ph type="body" sz="quarter" idx="4294967295"/>
          </p:nvPr>
        </p:nvSpPr>
        <p:spPr>
          <a:xfrm>
            <a:off x="770010" y="1825625"/>
            <a:ext cx="3609534" cy="4351338"/>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We used the </a:t>
            </a:r>
            <a:r>
              <a:rPr b="1"/>
              <a:t>WHERE</a:t>
            </a:r>
            <a:r>
              <a:t> clause to filter for boosters which have successfully landed on drone ship and applied the </a:t>
            </a:r>
            <a:r>
              <a:rPr b="1"/>
              <a:t>AND</a:t>
            </a:r>
            <a:r>
              <a:t> condition to determine successful landing with payload mass greater than 4000 but less than 6000</a:t>
            </a:r>
          </a:p>
          <a:p>
            <a:pPr>
              <a:lnSpc>
                <a:spcPct val="100000"/>
              </a:lnSpc>
              <a:spcBef>
                <a:spcPts val="1400"/>
              </a:spcBef>
              <a:defRPr sz="2200">
                <a:solidFill>
                  <a:srgbClr val="292929"/>
                </a:solidFill>
                <a:latin typeface="Abadi"/>
                <a:ea typeface="Abadi"/>
                <a:cs typeface="Abadi"/>
                <a:sym typeface="Abadi"/>
              </a:defRPr>
            </a:pPr>
          </a:p>
        </p:txBody>
      </p:sp>
      <p:sp>
        <p:nvSpPr>
          <p:cNvPr id="258"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nSpc>
                <a:spcPct val="72000"/>
              </a:lnSpc>
              <a:defRPr sz="2500">
                <a:solidFill>
                  <a:srgbClr val="0B49CB"/>
                </a:solidFill>
                <a:latin typeface="Abadi"/>
                <a:ea typeface="Abadi"/>
                <a:cs typeface="Abadi"/>
                <a:sym typeface="Abadi"/>
              </a:defRPr>
            </a:lvl1pPr>
          </a:lstStyle>
          <a:p>
            <a:pPr/>
            <a:r>
              <a:t>Successful Drone Ship Landing with Payload between 4000 and 6000</a:t>
            </a:r>
          </a:p>
        </p:txBody>
      </p:sp>
      <p:pic>
        <p:nvPicPr>
          <p:cNvPr id="259" name="Image" descr="Image"/>
          <p:cNvPicPr>
            <a:picLocks noChangeAspect="1"/>
          </p:cNvPicPr>
          <p:nvPr/>
        </p:nvPicPr>
        <p:blipFill>
          <a:blip r:embed="rId3">
            <a:extLst/>
          </a:blip>
          <a:stretch>
            <a:fillRect/>
          </a:stretch>
        </p:blipFill>
        <p:spPr>
          <a:xfrm>
            <a:off x="4646541" y="1429506"/>
            <a:ext cx="7157731" cy="4613835"/>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3" name="Slide Number Placeholder 3"/>
          <p:cNvSpPr txBox="1"/>
          <p:nvPr>
            <p:ph type="sldNum" sz="quarter" idx="4294967295"/>
          </p:nvPr>
        </p:nvSpPr>
        <p:spPr>
          <a:xfrm>
            <a:off x="11240821" y="6060022"/>
            <a:ext cx="217151" cy="332741"/>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lvl1pPr>
          </a:lstStyle>
          <a:p>
            <a:pPr/>
            <a:fld id="{86CB4B4D-7CA3-9044-876B-883B54F8677D}" type="slidenum"/>
          </a:p>
        </p:txBody>
      </p:sp>
      <p:sp>
        <p:nvSpPr>
          <p:cNvPr id="134" name="Content Placeholder 2"/>
          <p:cNvSpPr txBox="1"/>
          <p:nvPr/>
        </p:nvSpPr>
        <p:spPr>
          <a:xfrm>
            <a:off x="803102" y="1626988"/>
            <a:ext cx="9912538" cy="4936697"/>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28600" indent="-228600">
              <a:spcBef>
                <a:spcPts val="1400"/>
              </a:spcBef>
              <a:buSzPct val="100000"/>
              <a:buFont typeface="Arial"/>
              <a:buChar char="•"/>
              <a:defRPr sz="2200">
                <a:solidFill>
                  <a:srgbClr val="292929"/>
                </a:solidFill>
                <a:latin typeface="Abadi"/>
                <a:ea typeface="Abadi"/>
                <a:cs typeface="Abadi"/>
                <a:sym typeface="Abadi"/>
              </a:defRPr>
            </a:pPr>
            <a:r>
              <a:t>Summary of methodologies</a:t>
            </a:r>
          </a:p>
          <a:p>
            <a:pPr lvl="1" marL="685800" indent="-228600">
              <a:lnSpc>
                <a:spcPct val="80000"/>
              </a:lnSpc>
              <a:spcBef>
                <a:spcPts val="1400"/>
              </a:spcBef>
              <a:buSzPct val="100000"/>
              <a:buChar char="-"/>
              <a:defRPr sz="1600">
                <a:solidFill>
                  <a:srgbClr val="292929"/>
                </a:solidFill>
                <a:latin typeface="Abadi"/>
                <a:ea typeface="Abadi"/>
                <a:cs typeface="Abadi"/>
                <a:sym typeface="Abadi"/>
              </a:defRPr>
            </a:pPr>
            <a:r>
              <a:t>Data Collection through API</a:t>
            </a:r>
            <a:endParaRPr sz="2200">
              <a:solidFill>
                <a:srgbClr val="0070C0"/>
              </a:solidFill>
              <a:latin typeface="IBM Plex Mono Text"/>
              <a:ea typeface="IBM Plex Mono Text"/>
              <a:cs typeface="IBM Plex Mono Text"/>
              <a:sym typeface="IBM Plex Mono Text"/>
            </a:endParaRPr>
          </a:p>
          <a:p>
            <a:pPr lvl="1" marL="685800" indent="-228600">
              <a:lnSpc>
                <a:spcPct val="80000"/>
              </a:lnSpc>
              <a:spcBef>
                <a:spcPts val="1400"/>
              </a:spcBef>
              <a:buSzPct val="100000"/>
              <a:buChar char="-"/>
              <a:defRPr sz="1600">
                <a:solidFill>
                  <a:srgbClr val="292929"/>
                </a:solidFill>
                <a:latin typeface="Abadi"/>
                <a:ea typeface="Abadi"/>
                <a:cs typeface="Abadi"/>
                <a:sym typeface="Abadi"/>
              </a:defRPr>
            </a:pPr>
            <a:r>
              <a:t>Data Collection with Web Scraping</a:t>
            </a:r>
            <a:endParaRPr sz="2200">
              <a:solidFill>
                <a:srgbClr val="0070C0"/>
              </a:solidFill>
              <a:latin typeface="IBM Plex Mono Text"/>
              <a:ea typeface="IBM Plex Mono Text"/>
              <a:cs typeface="IBM Plex Mono Text"/>
              <a:sym typeface="IBM Plex Mono Text"/>
            </a:endParaRPr>
          </a:p>
          <a:p>
            <a:pPr lvl="1" marL="685800" indent="-228600">
              <a:lnSpc>
                <a:spcPct val="80000"/>
              </a:lnSpc>
              <a:spcBef>
                <a:spcPts val="1400"/>
              </a:spcBef>
              <a:buSzPct val="100000"/>
              <a:buChar char="-"/>
              <a:defRPr sz="1600">
                <a:solidFill>
                  <a:srgbClr val="292929"/>
                </a:solidFill>
                <a:latin typeface="Abadi"/>
                <a:ea typeface="Abadi"/>
                <a:cs typeface="Abadi"/>
                <a:sym typeface="Abadi"/>
              </a:defRPr>
            </a:pPr>
            <a:r>
              <a:t>Data Wrangling</a:t>
            </a:r>
            <a:endParaRPr sz="2200">
              <a:solidFill>
                <a:srgbClr val="0070C0"/>
              </a:solidFill>
              <a:latin typeface="IBM Plex Mono Text"/>
              <a:ea typeface="IBM Plex Mono Text"/>
              <a:cs typeface="IBM Plex Mono Text"/>
              <a:sym typeface="IBM Plex Mono Text"/>
            </a:endParaRPr>
          </a:p>
          <a:p>
            <a:pPr lvl="1" marL="685800" indent="-228600">
              <a:lnSpc>
                <a:spcPct val="80000"/>
              </a:lnSpc>
              <a:spcBef>
                <a:spcPts val="1400"/>
              </a:spcBef>
              <a:buSzPct val="100000"/>
              <a:buChar char="-"/>
              <a:defRPr sz="1600">
                <a:solidFill>
                  <a:srgbClr val="292929"/>
                </a:solidFill>
                <a:latin typeface="Abadi"/>
                <a:ea typeface="Abadi"/>
                <a:cs typeface="Abadi"/>
                <a:sym typeface="Abadi"/>
              </a:defRPr>
            </a:pPr>
            <a:r>
              <a:t>Exploratory Data Analysis with SQL</a:t>
            </a:r>
            <a:endParaRPr sz="2200">
              <a:solidFill>
                <a:srgbClr val="0070C0"/>
              </a:solidFill>
              <a:latin typeface="IBM Plex Mono Text"/>
              <a:ea typeface="IBM Plex Mono Text"/>
              <a:cs typeface="IBM Plex Mono Text"/>
              <a:sym typeface="IBM Plex Mono Text"/>
            </a:endParaRPr>
          </a:p>
          <a:p>
            <a:pPr lvl="1" marL="685800" indent="-228600">
              <a:lnSpc>
                <a:spcPct val="80000"/>
              </a:lnSpc>
              <a:spcBef>
                <a:spcPts val="1400"/>
              </a:spcBef>
              <a:buSzPct val="100000"/>
              <a:buChar char="-"/>
              <a:defRPr sz="1600">
                <a:solidFill>
                  <a:srgbClr val="292929"/>
                </a:solidFill>
                <a:latin typeface="Abadi"/>
                <a:ea typeface="Abadi"/>
                <a:cs typeface="Abadi"/>
                <a:sym typeface="Abadi"/>
              </a:defRPr>
            </a:pPr>
            <a:r>
              <a:t>Exploratory Data Analysis with Data Visualisation</a:t>
            </a:r>
            <a:endParaRPr sz="2200">
              <a:solidFill>
                <a:srgbClr val="0070C0"/>
              </a:solidFill>
              <a:latin typeface="IBM Plex Mono Text"/>
              <a:ea typeface="IBM Plex Mono Text"/>
              <a:cs typeface="IBM Plex Mono Text"/>
              <a:sym typeface="IBM Plex Mono Text"/>
            </a:endParaRPr>
          </a:p>
          <a:p>
            <a:pPr lvl="1" marL="685800" indent="-228600">
              <a:lnSpc>
                <a:spcPct val="80000"/>
              </a:lnSpc>
              <a:spcBef>
                <a:spcPts val="1400"/>
              </a:spcBef>
              <a:buSzPct val="100000"/>
              <a:buChar char="-"/>
              <a:defRPr sz="1600">
                <a:solidFill>
                  <a:srgbClr val="292929"/>
                </a:solidFill>
                <a:latin typeface="Abadi"/>
                <a:ea typeface="Abadi"/>
                <a:cs typeface="Abadi"/>
                <a:sym typeface="Abadi"/>
              </a:defRPr>
            </a:pPr>
            <a:r>
              <a:t>Interactive Visual Analytics with Folium</a:t>
            </a:r>
            <a:endParaRPr sz="2200">
              <a:solidFill>
                <a:srgbClr val="0070C0"/>
              </a:solidFill>
              <a:latin typeface="IBM Plex Mono Text"/>
              <a:ea typeface="IBM Plex Mono Text"/>
              <a:cs typeface="IBM Plex Mono Text"/>
              <a:sym typeface="IBM Plex Mono Text"/>
            </a:endParaRPr>
          </a:p>
          <a:p>
            <a:pPr lvl="1" marL="685800" indent="-228600">
              <a:lnSpc>
                <a:spcPct val="80000"/>
              </a:lnSpc>
              <a:spcBef>
                <a:spcPts val="1400"/>
              </a:spcBef>
              <a:buSzPct val="100000"/>
              <a:buChar char="-"/>
              <a:defRPr sz="1600">
                <a:solidFill>
                  <a:srgbClr val="292929"/>
                </a:solidFill>
                <a:latin typeface="Abadi"/>
                <a:ea typeface="Abadi"/>
                <a:cs typeface="Abadi"/>
                <a:sym typeface="Abadi"/>
              </a:defRPr>
            </a:pPr>
            <a:r>
              <a:t>Machine Learning Prediction</a:t>
            </a:r>
            <a:endParaRPr sz="2800">
              <a:solidFill>
                <a:srgbClr val="0070C0"/>
              </a:solidFill>
              <a:latin typeface="IBM Plex Mono Text"/>
              <a:ea typeface="IBM Plex Mono Text"/>
              <a:cs typeface="IBM Plex Mono Text"/>
              <a:sym typeface="IBM Plex Mono Text"/>
            </a:endParaRPr>
          </a:p>
          <a:p>
            <a:pPr marL="228600" indent="-228600">
              <a:spcBef>
                <a:spcPts val="1400"/>
              </a:spcBef>
              <a:buSzPct val="100000"/>
              <a:buFont typeface="Arial"/>
              <a:buChar char="•"/>
              <a:defRPr sz="2200">
                <a:solidFill>
                  <a:srgbClr val="292929"/>
                </a:solidFill>
                <a:latin typeface="Abadi"/>
                <a:ea typeface="Abadi"/>
                <a:cs typeface="Abadi"/>
                <a:sym typeface="Abadi"/>
              </a:defRPr>
            </a:pPr>
            <a:r>
              <a:t>Summary of all results</a:t>
            </a:r>
          </a:p>
          <a:p>
            <a:pPr lvl="1" marL="685800" indent="-228600">
              <a:lnSpc>
                <a:spcPct val="80000"/>
              </a:lnSpc>
              <a:spcBef>
                <a:spcPts val="1400"/>
              </a:spcBef>
              <a:buSzPct val="100000"/>
              <a:buChar char="-"/>
              <a:defRPr sz="1600">
                <a:solidFill>
                  <a:srgbClr val="292929"/>
                </a:solidFill>
                <a:latin typeface="Abadi"/>
                <a:ea typeface="Abadi"/>
                <a:cs typeface="Abadi"/>
                <a:sym typeface="Abadi"/>
              </a:defRPr>
            </a:pPr>
            <a:r>
              <a:t>Exploratory Data Analysis result</a:t>
            </a:r>
            <a:endParaRPr sz="2200">
              <a:solidFill>
                <a:srgbClr val="0070C0"/>
              </a:solidFill>
              <a:latin typeface="IBM Plex Mono Text"/>
              <a:ea typeface="IBM Plex Mono Text"/>
              <a:cs typeface="IBM Plex Mono Text"/>
              <a:sym typeface="IBM Plex Mono Text"/>
            </a:endParaRPr>
          </a:p>
          <a:p>
            <a:pPr lvl="1" marL="685800" indent="-228600">
              <a:lnSpc>
                <a:spcPct val="80000"/>
              </a:lnSpc>
              <a:spcBef>
                <a:spcPts val="1400"/>
              </a:spcBef>
              <a:buSzPct val="100000"/>
              <a:buChar char="-"/>
              <a:defRPr sz="1600">
                <a:solidFill>
                  <a:srgbClr val="292929"/>
                </a:solidFill>
                <a:latin typeface="Abadi"/>
                <a:ea typeface="Abadi"/>
                <a:cs typeface="Abadi"/>
                <a:sym typeface="Abadi"/>
              </a:defRPr>
            </a:pPr>
            <a:r>
              <a:t>Interactive analytics in screenshots</a:t>
            </a:r>
            <a:endParaRPr sz="2200">
              <a:solidFill>
                <a:srgbClr val="0070C0"/>
              </a:solidFill>
              <a:latin typeface="IBM Plex Mono Text"/>
              <a:ea typeface="IBM Plex Mono Text"/>
              <a:cs typeface="IBM Plex Mono Text"/>
              <a:sym typeface="IBM Plex Mono Text"/>
            </a:endParaRPr>
          </a:p>
          <a:p>
            <a:pPr lvl="1" marL="685800" indent="-228600">
              <a:lnSpc>
                <a:spcPct val="80000"/>
              </a:lnSpc>
              <a:spcBef>
                <a:spcPts val="1400"/>
              </a:spcBef>
              <a:buSzPct val="100000"/>
              <a:buChar char="-"/>
              <a:defRPr sz="1600">
                <a:solidFill>
                  <a:srgbClr val="292929"/>
                </a:solidFill>
                <a:latin typeface="Abadi"/>
                <a:ea typeface="Abadi"/>
                <a:cs typeface="Abadi"/>
                <a:sym typeface="Abadi"/>
              </a:defRPr>
            </a:pPr>
            <a:r>
              <a:t>Predictive Analytics result</a:t>
            </a:r>
          </a:p>
        </p:txBody>
      </p:sp>
      <p:sp>
        <p:nvSpPr>
          <p:cNvPr id="135"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Executive Summary</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61"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2" name="Content Placeholder 4"/>
          <p:cNvSpPr txBox="1"/>
          <p:nvPr>
            <p:ph type="body" sz="quarter" idx="4294967295"/>
          </p:nvPr>
        </p:nvSpPr>
        <p:spPr>
          <a:xfrm>
            <a:off x="770010" y="1825625"/>
            <a:ext cx="2711834" cy="4351338"/>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We used wildcard like ‘%’ to filter for </a:t>
            </a:r>
            <a:r>
              <a:rPr b="1"/>
              <a:t>WHERE</a:t>
            </a:r>
            <a:r>
              <a:t> MissionOutcome was a success or a failure. </a:t>
            </a:r>
          </a:p>
        </p:txBody>
      </p:sp>
      <p:sp>
        <p:nvSpPr>
          <p:cNvPr id="263"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896111">
              <a:lnSpc>
                <a:spcPct val="72000"/>
              </a:lnSpc>
              <a:defRPr sz="3038">
                <a:solidFill>
                  <a:srgbClr val="0B49CB"/>
                </a:solidFill>
                <a:latin typeface="Abadi"/>
                <a:ea typeface="Abadi"/>
                <a:cs typeface="Abadi"/>
                <a:sym typeface="Abadi"/>
              </a:defRPr>
            </a:lvl1pPr>
          </a:lstStyle>
          <a:p>
            <a:pPr/>
            <a:r>
              <a:t>Total Number of Successful and Failure Mission Outcomes</a:t>
            </a:r>
          </a:p>
        </p:txBody>
      </p:sp>
      <p:pic>
        <p:nvPicPr>
          <p:cNvPr id="264" name="Image" descr="Image"/>
          <p:cNvPicPr>
            <a:picLocks noChangeAspect="1"/>
          </p:cNvPicPr>
          <p:nvPr/>
        </p:nvPicPr>
        <p:blipFill>
          <a:blip r:embed="rId3">
            <a:extLst/>
          </a:blip>
          <a:stretch>
            <a:fillRect/>
          </a:stretch>
        </p:blipFill>
        <p:spPr>
          <a:xfrm>
            <a:off x="3805102" y="1354254"/>
            <a:ext cx="7816473" cy="2613269"/>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66"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7" name="Content Placeholder 4"/>
          <p:cNvSpPr txBox="1"/>
          <p:nvPr>
            <p:ph type="body" sz="quarter" idx="4294967295"/>
          </p:nvPr>
        </p:nvSpPr>
        <p:spPr>
          <a:xfrm>
            <a:off x="770010" y="1825625"/>
            <a:ext cx="2697859" cy="4351338"/>
          </a:xfrm>
          <a:prstGeom prst="rect">
            <a:avLst/>
          </a:prstGeom>
        </p:spPr>
        <p:txBody>
          <a:bodyPr>
            <a:normAutofit fontScale="100000" lnSpcReduction="0"/>
          </a:bodyPr>
          <a:lstStyle/>
          <a:p>
            <a:pPr>
              <a:spcBef>
                <a:spcPts val="1400"/>
              </a:spcBef>
              <a:defRPr sz="1700">
                <a:latin typeface="Abadi"/>
                <a:ea typeface="Abadi"/>
                <a:cs typeface="Abadi"/>
                <a:sym typeface="Abadi"/>
              </a:defRPr>
            </a:pPr>
            <a:r>
              <a:t>We determined the booster that have carried the maximum payload using a subquery in the </a:t>
            </a:r>
            <a:r>
              <a:rPr b="1"/>
              <a:t>WHERE</a:t>
            </a:r>
            <a:r>
              <a:t> clause and the </a:t>
            </a:r>
            <a:r>
              <a:rPr b="1"/>
              <a:t>MAX() </a:t>
            </a:r>
            <a:r>
              <a:t>function.</a:t>
            </a:r>
          </a:p>
        </p:txBody>
      </p:sp>
      <p:sp>
        <p:nvSpPr>
          <p:cNvPr id="268"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Boosters Carried Maximum Payload</a:t>
            </a:r>
          </a:p>
        </p:txBody>
      </p:sp>
      <p:pic>
        <p:nvPicPr>
          <p:cNvPr id="269" name="Image" descr="Image"/>
          <p:cNvPicPr>
            <a:picLocks noChangeAspect="1"/>
          </p:cNvPicPr>
          <p:nvPr/>
        </p:nvPicPr>
        <p:blipFill>
          <a:blip r:embed="rId3">
            <a:extLst/>
          </a:blip>
          <a:stretch>
            <a:fillRect/>
          </a:stretch>
        </p:blipFill>
        <p:spPr>
          <a:xfrm>
            <a:off x="3622943" y="1447178"/>
            <a:ext cx="7733302" cy="3601372"/>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71"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2" name="Content Placeholder 4"/>
          <p:cNvSpPr txBox="1"/>
          <p:nvPr>
            <p:ph type="body" idx="4294967295"/>
          </p:nvPr>
        </p:nvSpPr>
        <p:spPr>
          <a:xfrm>
            <a:off x="770010" y="1825625"/>
            <a:ext cx="9745589" cy="4351338"/>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We used a combinations of the </a:t>
            </a:r>
            <a:r>
              <a:rPr b="1"/>
              <a:t>WHERE</a:t>
            </a:r>
            <a:r>
              <a:t> clause, </a:t>
            </a:r>
            <a:r>
              <a:rPr b="1"/>
              <a:t>LIKE</a:t>
            </a:r>
            <a:r>
              <a:t>, </a:t>
            </a:r>
            <a:r>
              <a:rPr b="1"/>
              <a:t>AND</a:t>
            </a:r>
            <a:r>
              <a:t>, and </a:t>
            </a:r>
            <a:r>
              <a:rPr b="1"/>
              <a:t>BETWEEN</a:t>
            </a:r>
            <a:r>
              <a:t> conditions to filter for failed landing outcomes in drone ship, their booster versions, and launch site names for year 2015</a:t>
            </a:r>
          </a:p>
          <a:p>
            <a:pPr>
              <a:lnSpc>
                <a:spcPct val="100000"/>
              </a:lnSpc>
              <a:spcBef>
                <a:spcPts val="1400"/>
              </a:spcBef>
              <a:defRPr sz="2200">
                <a:solidFill>
                  <a:srgbClr val="292929"/>
                </a:solidFill>
                <a:latin typeface="Abadi"/>
                <a:ea typeface="Abadi"/>
                <a:cs typeface="Abadi"/>
                <a:sym typeface="Abadi"/>
              </a:defRPr>
            </a:pPr>
          </a:p>
          <a:p>
            <a:pPr>
              <a:lnSpc>
                <a:spcPct val="100000"/>
              </a:lnSpc>
              <a:spcBef>
                <a:spcPts val="1400"/>
              </a:spcBef>
              <a:defRPr sz="2200">
                <a:solidFill>
                  <a:srgbClr val="292929"/>
                </a:solidFill>
                <a:latin typeface="Abadi"/>
                <a:ea typeface="Abadi"/>
                <a:cs typeface="Abadi"/>
                <a:sym typeface="Abadi"/>
              </a:defRPr>
            </a:pPr>
          </a:p>
        </p:txBody>
      </p:sp>
      <p:pic>
        <p:nvPicPr>
          <p:cNvPr id="273" name="Image" descr="Image"/>
          <p:cNvPicPr>
            <a:picLocks noChangeAspect="1"/>
          </p:cNvPicPr>
          <p:nvPr/>
        </p:nvPicPr>
        <p:blipFill>
          <a:blip r:embed="rId3">
            <a:extLst/>
          </a:blip>
          <a:stretch>
            <a:fillRect/>
          </a:stretch>
        </p:blipFill>
        <p:spPr>
          <a:xfrm>
            <a:off x="770010" y="1825625"/>
            <a:ext cx="9250980" cy="1257415"/>
          </a:xfrm>
          <a:prstGeom prst="rect">
            <a:avLst/>
          </a:prstGeom>
          <a:ln w="12700">
            <a:miter lim="400000"/>
          </a:ln>
        </p:spPr>
      </p:pic>
      <p:sp>
        <p:nvSpPr>
          <p:cNvPr id="274"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2015 Launch Records</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76"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7" name="Content Placeholder 4"/>
          <p:cNvSpPr txBox="1"/>
          <p:nvPr>
            <p:ph type="body" sz="quarter" idx="4294967295"/>
          </p:nvPr>
        </p:nvSpPr>
        <p:spPr>
          <a:xfrm>
            <a:off x="536585" y="1421916"/>
            <a:ext cx="11118830" cy="1221966"/>
          </a:xfrm>
          <a:prstGeom prst="rect">
            <a:avLst/>
          </a:prstGeom>
        </p:spPr>
        <p:txBody>
          <a:bodyPr>
            <a:normAutofit fontScale="100000" lnSpcReduction="0"/>
          </a:bodyPr>
          <a:lstStyle/>
          <a:p>
            <a:pPr marL="198881" indent="-198881" defTabSz="795527">
              <a:spcBef>
                <a:spcPts val="1200"/>
              </a:spcBef>
              <a:defRPr sz="1740">
                <a:latin typeface="Abadi"/>
                <a:ea typeface="Abadi"/>
                <a:cs typeface="Abadi"/>
                <a:sym typeface="Abadi"/>
              </a:defRPr>
            </a:pPr>
            <a:r>
              <a:t>We selected Landing outcomes and the </a:t>
            </a:r>
            <a:r>
              <a:rPr b="1"/>
              <a:t>COUNT</a:t>
            </a:r>
            <a:r>
              <a:t> of landing outcomes from the data and used the </a:t>
            </a:r>
            <a:r>
              <a:rPr b="1"/>
              <a:t>WHERE</a:t>
            </a:r>
            <a:r>
              <a:t> clause to filter for landing outcomes </a:t>
            </a:r>
            <a:r>
              <a:rPr b="1"/>
              <a:t>BETWEEN</a:t>
            </a:r>
            <a:r>
              <a:t> 2010-06-04 to 2010-03-20.</a:t>
            </a:r>
          </a:p>
          <a:p>
            <a:pPr marL="198881" indent="-198881" defTabSz="795527">
              <a:spcBef>
                <a:spcPts val="1200"/>
              </a:spcBef>
              <a:defRPr sz="1740">
                <a:latin typeface="Abadi"/>
                <a:ea typeface="Abadi"/>
                <a:cs typeface="Abadi"/>
                <a:sym typeface="Abadi"/>
              </a:defRPr>
            </a:pPr>
            <a:r>
              <a:t>We applied the </a:t>
            </a:r>
            <a:r>
              <a:rPr b="1"/>
              <a:t>GROUP BY </a:t>
            </a:r>
            <a:r>
              <a:t>clause to group the landing outcomes and the </a:t>
            </a:r>
            <a:r>
              <a:rPr b="1"/>
              <a:t>ORDER BY </a:t>
            </a:r>
            <a:r>
              <a:t>clause to order the grouped landing outcome in descending order.</a:t>
            </a:r>
          </a:p>
        </p:txBody>
      </p:sp>
      <p:sp>
        <p:nvSpPr>
          <p:cNvPr id="278"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nSpc>
                <a:spcPct val="72000"/>
              </a:lnSpc>
              <a:defRPr sz="2800">
                <a:solidFill>
                  <a:srgbClr val="0B49CB"/>
                </a:solidFill>
                <a:latin typeface="Abadi"/>
                <a:ea typeface="Abadi"/>
                <a:cs typeface="Abadi"/>
                <a:sym typeface="Abadi"/>
              </a:defRPr>
            </a:lvl1pPr>
          </a:lstStyle>
          <a:p>
            <a:pPr/>
            <a:r>
              <a:t>Rank Landing Outcomes Between 2010-06-04 and 2017-03-20</a:t>
            </a:r>
          </a:p>
        </p:txBody>
      </p:sp>
      <p:pic>
        <p:nvPicPr>
          <p:cNvPr id="279" name="Image" descr="Image"/>
          <p:cNvPicPr>
            <a:picLocks noChangeAspect="1"/>
          </p:cNvPicPr>
          <p:nvPr/>
        </p:nvPicPr>
        <p:blipFill>
          <a:blip r:embed="rId3">
            <a:extLst/>
          </a:blip>
          <a:stretch>
            <a:fillRect/>
          </a:stretch>
        </p:blipFill>
        <p:spPr>
          <a:xfrm>
            <a:off x="691165" y="2816001"/>
            <a:ext cx="10809670" cy="2795197"/>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81" name="TextBox 6"/>
          <p:cNvSpPr txBox="1"/>
          <p:nvPr/>
        </p:nvSpPr>
        <p:spPr>
          <a:xfrm>
            <a:off x="797969" y="2529745"/>
            <a:ext cx="956815" cy="333089"/>
          </a:xfrm>
          <a:prstGeom prst="rect">
            <a:avLst/>
          </a:prstGeom>
          <a:solidFill>
            <a:srgbClr val="0948CB"/>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FFFF"/>
                </a:solidFill>
              </a:defRPr>
            </a:lvl1pPr>
          </a:lstStyle>
          <a:p>
            <a:pPr/>
            <a:r>
              <a:t>Section 3</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83" name="Slide Number Placeholder 2"/>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4"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All launch sites global map markers</a:t>
            </a:r>
          </a:p>
        </p:txBody>
      </p:sp>
      <p:pic>
        <p:nvPicPr>
          <p:cNvPr id="285" name="Image" descr="Image"/>
          <p:cNvPicPr>
            <a:picLocks noChangeAspect="1"/>
          </p:cNvPicPr>
          <p:nvPr/>
        </p:nvPicPr>
        <p:blipFill>
          <a:blip r:embed="rId3">
            <a:extLst/>
          </a:blip>
          <a:stretch>
            <a:fillRect/>
          </a:stretch>
        </p:blipFill>
        <p:spPr>
          <a:xfrm>
            <a:off x="1078798" y="1412980"/>
            <a:ext cx="7023556" cy="5151469"/>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87" name="Slide Number Placeholder 2"/>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8" name="Content Placeholder 4"/>
          <p:cNvSpPr txBox="1"/>
          <p:nvPr>
            <p:ph type="body" idx="4294967295"/>
          </p:nvPr>
        </p:nvSpPr>
        <p:spPr>
          <a:xfrm>
            <a:off x="770010" y="1825625"/>
            <a:ext cx="9745589" cy="4351338"/>
          </a:xfrm>
          <a:prstGeom prst="rect">
            <a:avLst/>
          </a:prstGeom>
        </p:spPr>
        <p:txBody>
          <a:bodyPr>
            <a:normAutofit fontScale="100000" lnSpcReduction="0"/>
          </a:bodyPr>
          <a:lstStyle/>
          <a:p>
            <a:pPr marL="221742" indent="-221742" defTabSz="886968">
              <a:lnSpc>
                <a:spcPct val="100000"/>
              </a:lnSpc>
              <a:spcBef>
                <a:spcPts val="1300"/>
              </a:spcBef>
              <a:defRPr sz="2134">
                <a:solidFill>
                  <a:srgbClr val="292929"/>
                </a:solidFill>
                <a:latin typeface="Abadi"/>
                <a:ea typeface="Abadi"/>
                <a:cs typeface="Abadi"/>
                <a:sym typeface="Abadi"/>
              </a:defRPr>
            </a:pPr>
          </a:p>
          <a:p>
            <a:pPr marL="221742" indent="-221742" defTabSz="886968">
              <a:lnSpc>
                <a:spcPct val="100000"/>
              </a:lnSpc>
              <a:spcBef>
                <a:spcPts val="1300"/>
              </a:spcBef>
              <a:defRPr sz="2134">
                <a:solidFill>
                  <a:srgbClr val="292929"/>
                </a:solidFill>
                <a:latin typeface="Abadi"/>
                <a:ea typeface="Abadi"/>
                <a:cs typeface="Abadi"/>
                <a:sym typeface="Abadi"/>
              </a:defRPr>
            </a:pPr>
            <a:r>
              <a:t>Green colour show launch success and red show launch failure.</a:t>
            </a:r>
          </a:p>
        </p:txBody>
      </p:sp>
      <p:pic>
        <p:nvPicPr>
          <p:cNvPr id="289" name="Image" descr="Image"/>
          <p:cNvPicPr>
            <a:picLocks noChangeAspect="1"/>
          </p:cNvPicPr>
          <p:nvPr/>
        </p:nvPicPr>
        <p:blipFill>
          <a:blip r:embed="rId3">
            <a:extLst/>
          </a:blip>
          <a:stretch>
            <a:fillRect/>
          </a:stretch>
        </p:blipFill>
        <p:spPr>
          <a:xfrm>
            <a:off x="770010" y="1825625"/>
            <a:ext cx="7175501" cy="3708400"/>
          </a:xfrm>
          <a:prstGeom prst="rect">
            <a:avLst/>
          </a:prstGeom>
          <a:ln w="12700">
            <a:miter lim="400000"/>
          </a:ln>
        </p:spPr>
      </p:pic>
      <p:sp>
        <p:nvSpPr>
          <p:cNvPr id="290"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Launch outcome </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92" name="Slide Number Placeholder 2"/>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3" name="Content Placeholder 4"/>
          <p:cNvSpPr txBox="1"/>
          <p:nvPr>
            <p:ph type="body" sz="quarter" idx="4294967295"/>
          </p:nvPr>
        </p:nvSpPr>
        <p:spPr>
          <a:xfrm>
            <a:off x="3213255" y="5202183"/>
            <a:ext cx="2770430" cy="919116"/>
          </a:xfrm>
          <a:prstGeom prst="rect">
            <a:avLst/>
          </a:prstGeom>
        </p:spPr>
        <p:txBody>
          <a:bodyPr>
            <a:normAutofit fontScale="100000" lnSpcReduction="0"/>
          </a:bodyPr>
          <a:lstStyle/>
          <a:p>
            <a:pPr marL="219455" indent="-219455" defTabSz="877823">
              <a:lnSpc>
                <a:spcPct val="100000"/>
              </a:lnSpc>
              <a:spcBef>
                <a:spcPts val="1300"/>
              </a:spcBef>
              <a:defRPr sz="2112">
                <a:solidFill>
                  <a:srgbClr val="292929"/>
                </a:solidFill>
                <a:latin typeface="Abadi"/>
                <a:ea typeface="Abadi"/>
                <a:cs typeface="Abadi"/>
                <a:sym typeface="Abadi"/>
              </a:defRPr>
            </a:pPr>
            <a:r>
              <a:t>Distance from city:-&gt;</a:t>
            </a:r>
            <a:br/>
            <a:r>
              <a:t>close proximity - No </a:t>
            </a:r>
          </a:p>
        </p:txBody>
      </p:sp>
      <p:sp>
        <p:nvSpPr>
          <p:cNvPr id="294"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Launch site distance to landmark</a:t>
            </a:r>
          </a:p>
        </p:txBody>
      </p:sp>
      <p:sp>
        <p:nvSpPr>
          <p:cNvPr id="295" name="Content Placeholder 4"/>
          <p:cNvSpPr txBox="1"/>
          <p:nvPr/>
        </p:nvSpPr>
        <p:spPr>
          <a:xfrm>
            <a:off x="873854" y="1332469"/>
            <a:ext cx="4540270" cy="54905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57734" indent="-157734" defTabSz="630936">
              <a:spcBef>
                <a:spcPts val="900"/>
              </a:spcBef>
              <a:buSzPct val="100000"/>
              <a:buFont typeface="Arial"/>
              <a:buChar char="•"/>
              <a:defRPr sz="1518">
                <a:solidFill>
                  <a:srgbClr val="292929"/>
                </a:solidFill>
                <a:latin typeface="Abadi"/>
                <a:ea typeface="Abadi"/>
                <a:cs typeface="Abadi"/>
                <a:sym typeface="Abadi"/>
              </a:defRPr>
            </a:pPr>
            <a:r>
              <a:t>Distance from coastline </a:t>
            </a:r>
            <a:br/>
            <a:r>
              <a:t>close proximity -Yes</a:t>
            </a:r>
          </a:p>
        </p:txBody>
      </p:sp>
      <p:pic>
        <p:nvPicPr>
          <p:cNvPr id="296" name="Image" descr="Image"/>
          <p:cNvPicPr>
            <a:picLocks noChangeAspect="1"/>
          </p:cNvPicPr>
          <p:nvPr/>
        </p:nvPicPr>
        <p:blipFill>
          <a:blip r:embed="rId3">
            <a:extLst/>
          </a:blip>
          <a:stretch>
            <a:fillRect/>
          </a:stretch>
        </p:blipFill>
        <p:spPr>
          <a:xfrm>
            <a:off x="779157" y="1842677"/>
            <a:ext cx="5117670" cy="2604529"/>
          </a:xfrm>
          <a:prstGeom prst="rect">
            <a:avLst/>
          </a:prstGeom>
          <a:ln w="12700">
            <a:miter lim="400000"/>
          </a:ln>
        </p:spPr>
      </p:pic>
      <p:pic>
        <p:nvPicPr>
          <p:cNvPr id="297" name="Image" descr="Image"/>
          <p:cNvPicPr>
            <a:picLocks noChangeAspect="1"/>
          </p:cNvPicPr>
          <p:nvPr/>
        </p:nvPicPr>
        <p:blipFill>
          <a:blip r:embed="rId4">
            <a:extLst/>
          </a:blip>
          <a:stretch>
            <a:fillRect/>
          </a:stretch>
        </p:blipFill>
        <p:spPr>
          <a:xfrm>
            <a:off x="5997749" y="1766641"/>
            <a:ext cx="2045945" cy="4532828"/>
          </a:xfrm>
          <a:prstGeom prst="rect">
            <a:avLst/>
          </a:prstGeom>
          <a:ln w="12700">
            <a:miter lim="400000"/>
          </a:ln>
        </p:spPr>
      </p:pic>
      <p:pic>
        <p:nvPicPr>
          <p:cNvPr id="298" name="Image" descr="Image"/>
          <p:cNvPicPr>
            <a:picLocks noChangeAspect="1"/>
          </p:cNvPicPr>
          <p:nvPr/>
        </p:nvPicPr>
        <p:blipFill>
          <a:blip r:embed="rId5">
            <a:extLst/>
          </a:blip>
          <a:stretch>
            <a:fillRect/>
          </a:stretch>
        </p:blipFill>
        <p:spPr>
          <a:xfrm>
            <a:off x="8450230" y="3101196"/>
            <a:ext cx="3603325" cy="3289552"/>
          </a:xfrm>
          <a:prstGeom prst="rect">
            <a:avLst/>
          </a:prstGeom>
          <a:ln w="12700">
            <a:miter lim="400000"/>
          </a:ln>
        </p:spPr>
      </p:pic>
      <p:sp>
        <p:nvSpPr>
          <p:cNvPr id="299" name="Content Placeholder 4"/>
          <p:cNvSpPr txBox="1"/>
          <p:nvPr/>
        </p:nvSpPr>
        <p:spPr>
          <a:xfrm>
            <a:off x="8866678" y="2220627"/>
            <a:ext cx="2770430" cy="91911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80594" indent="-180594" defTabSz="722376">
              <a:spcBef>
                <a:spcPts val="1100"/>
              </a:spcBef>
              <a:buSzPct val="100000"/>
              <a:buFont typeface="Arial"/>
              <a:buChar char="•"/>
              <a:defRPr sz="1738">
                <a:solidFill>
                  <a:srgbClr val="292929"/>
                </a:solidFill>
                <a:latin typeface="Abadi"/>
                <a:ea typeface="Abadi"/>
                <a:cs typeface="Abadi"/>
                <a:sym typeface="Abadi"/>
              </a:defRPr>
            </a:pPr>
            <a:r>
              <a:t>Distance from road:-&gt;</a:t>
            </a:r>
            <a:br/>
            <a:r>
              <a:t>close proximity - yes but not as close as coastline </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1" name="TextBox 1"/>
          <p:cNvSpPr txBox="1"/>
          <p:nvPr/>
        </p:nvSpPr>
        <p:spPr>
          <a:xfrm>
            <a:off x="797969" y="2529745"/>
            <a:ext cx="956815" cy="333089"/>
          </a:xfrm>
          <a:prstGeom prst="rect">
            <a:avLst/>
          </a:prstGeom>
          <a:solidFill>
            <a:srgbClr val="0948CB"/>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FFFF"/>
                </a:solidFill>
              </a:defRPr>
            </a:lvl1pPr>
          </a:lstStyle>
          <a:p>
            <a:pPr/>
            <a:r>
              <a:t>Section 4</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3" name="Slide Number Placeholder 2"/>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4" name="Content Placeholder 4"/>
          <p:cNvSpPr txBox="1"/>
          <p:nvPr>
            <p:ph type="body" sz="quarter" idx="4294967295"/>
          </p:nvPr>
        </p:nvSpPr>
        <p:spPr>
          <a:xfrm>
            <a:off x="770010" y="5360939"/>
            <a:ext cx="9745589" cy="816024"/>
          </a:xfrm>
          <a:prstGeom prst="rect">
            <a:avLst/>
          </a:prstGeom>
        </p:spPr>
        <p:txBody>
          <a:bodyPr>
            <a:normAutofit fontScale="100000" lnSpcReduction="0"/>
          </a:bodyPr>
          <a:lstStyle>
            <a:lvl1pPr>
              <a:lnSpc>
                <a:spcPct val="100000"/>
              </a:lnSpc>
              <a:spcBef>
                <a:spcPts val="1400"/>
              </a:spcBef>
              <a:defRPr sz="2200">
                <a:solidFill>
                  <a:srgbClr val="292929"/>
                </a:solidFill>
                <a:latin typeface="Abadi"/>
                <a:ea typeface="Abadi"/>
                <a:cs typeface="Abadi"/>
                <a:sym typeface="Abadi"/>
              </a:defRPr>
            </a:lvl1pPr>
          </a:lstStyle>
          <a:p>
            <a:pPr/>
            <a:r>
              <a:t>KSC LC-39A has most successful launches.</a:t>
            </a:r>
          </a:p>
        </p:txBody>
      </p:sp>
      <p:sp>
        <p:nvSpPr>
          <p:cNvPr id="305"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630936">
              <a:lnSpc>
                <a:spcPct val="72000"/>
              </a:lnSpc>
              <a:defRPr sz="2553">
                <a:solidFill>
                  <a:srgbClr val="0B49CB"/>
                </a:solidFill>
                <a:latin typeface="Abadi"/>
                <a:ea typeface="Abadi"/>
                <a:cs typeface="Abadi"/>
                <a:sym typeface="Abadi"/>
              </a:defRPr>
            </a:lvl1pPr>
          </a:lstStyle>
          <a:p>
            <a:pPr/>
            <a:r>
              <a:t>Pie chart showing the success percentage achieved by each launch site</a:t>
            </a:r>
          </a:p>
        </p:txBody>
      </p:sp>
      <p:pic>
        <p:nvPicPr>
          <p:cNvPr id="306" name="Image" descr="Image"/>
          <p:cNvPicPr>
            <a:picLocks noChangeAspect="1"/>
          </p:cNvPicPr>
          <p:nvPr/>
        </p:nvPicPr>
        <p:blipFill>
          <a:blip r:embed="rId3">
            <a:extLst/>
          </a:blip>
          <a:stretch>
            <a:fillRect/>
          </a:stretch>
        </p:blipFill>
        <p:spPr>
          <a:xfrm>
            <a:off x="673100" y="1066800"/>
            <a:ext cx="9243807" cy="4026576"/>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7" name="Slide Number Placeholder 3"/>
          <p:cNvSpPr txBox="1"/>
          <p:nvPr>
            <p:ph type="sldNum" sz="quarter" idx="4294967295"/>
          </p:nvPr>
        </p:nvSpPr>
        <p:spPr>
          <a:xfrm>
            <a:off x="11240821" y="6060022"/>
            <a:ext cx="217151" cy="332741"/>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lvl1pPr>
          </a:lstStyle>
          <a:p>
            <a:pPr/>
            <a:fld id="{86CB4B4D-7CA3-9044-876B-883B54F8677D}" type="slidenum"/>
          </a:p>
        </p:txBody>
      </p:sp>
      <p:sp>
        <p:nvSpPr>
          <p:cNvPr id="138" name="Title 1"/>
          <p:cNvSpPr txBox="1"/>
          <p:nvPr/>
        </p:nvSpPr>
        <p:spPr>
          <a:xfrm>
            <a:off x="873788" y="538650"/>
            <a:ext cx="10438674"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Introduction</a:t>
            </a:r>
          </a:p>
        </p:txBody>
      </p:sp>
      <p:sp>
        <p:nvSpPr>
          <p:cNvPr id="139" name="Content Placeholder 2"/>
          <p:cNvSpPr txBox="1"/>
          <p:nvPr/>
        </p:nvSpPr>
        <p:spPr>
          <a:xfrm>
            <a:off x="750744" y="1434293"/>
            <a:ext cx="9296452" cy="50823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28600" indent="-228600">
              <a:lnSpc>
                <a:spcPct val="90000"/>
              </a:lnSpc>
              <a:spcBef>
                <a:spcPts val="1400"/>
              </a:spcBef>
              <a:buSzPct val="100000"/>
              <a:buFont typeface="Arial"/>
              <a:buChar char="•"/>
              <a:defRPr sz="2200">
                <a:solidFill>
                  <a:srgbClr val="292929"/>
                </a:solidFill>
                <a:latin typeface="Abadi"/>
                <a:ea typeface="Abadi"/>
                <a:cs typeface="Abadi"/>
                <a:sym typeface="Abadi"/>
              </a:defRPr>
            </a:pPr>
            <a:r>
              <a:t>Project background and context</a:t>
            </a:r>
          </a:p>
          <a:p>
            <a:pPr lvl="1" algn="just">
              <a:lnSpc>
                <a:spcPct val="90000"/>
              </a:lnSpc>
              <a:spcBef>
                <a:spcPts val="1400"/>
              </a:spcBef>
              <a:defRPr>
                <a:solidFill>
                  <a:srgbClr val="292929"/>
                </a:solidFill>
                <a:latin typeface="Abadi"/>
                <a:ea typeface="Abadi"/>
                <a:cs typeface="Abadi"/>
                <a:sym typeface="Abadi"/>
              </a:defRPr>
            </a:pPr>
            <a: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sz="2800">
              <a:solidFill>
                <a:srgbClr val="0070C0"/>
              </a:solidFill>
              <a:latin typeface="IBM Plex Mono Text"/>
              <a:ea typeface="IBM Plex Mono Text"/>
              <a:cs typeface="IBM Plex Mono Text"/>
              <a:sym typeface="IBM Plex Mono Text"/>
            </a:endParaRPr>
          </a:p>
          <a:p>
            <a:pPr marL="228600" indent="-228600">
              <a:lnSpc>
                <a:spcPct val="90000"/>
              </a:lnSpc>
              <a:spcBef>
                <a:spcPts val="1400"/>
              </a:spcBef>
              <a:buSzPct val="100000"/>
              <a:buFont typeface="Arial"/>
              <a:buChar char="•"/>
              <a:defRPr sz="2200">
                <a:solidFill>
                  <a:srgbClr val="292929"/>
                </a:solidFill>
                <a:latin typeface="Abadi"/>
                <a:ea typeface="Abadi"/>
                <a:cs typeface="Abadi"/>
                <a:sym typeface="Abadi"/>
              </a:defRPr>
            </a:pPr>
            <a:r>
              <a:t>Problems you want to find answers</a:t>
            </a:r>
          </a:p>
          <a:p>
            <a:pPr lvl="1" marL="685800" indent="-228600">
              <a:lnSpc>
                <a:spcPct val="90000"/>
              </a:lnSpc>
              <a:spcBef>
                <a:spcPts val="1400"/>
              </a:spcBef>
              <a:buSzPct val="100000"/>
              <a:buChar char="-"/>
              <a:defRPr>
                <a:solidFill>
                  <a:srgbClr val="292929"/>
                </a:solidFill>
                <a:latin typeface="Abadi"/>
                <a:ea typeface="Abadi"/>
                <a:cs typeface="Abadi"/>
                <a:sym typeface="Abadi"/>
              </a:defRPr>
            </a:pPr>
            <a:r>
              <a:t>What factors determine if the rocket will land successfully?</a:t>
            </a:r>
            <a:endParaRPr sz="2400">
              <a:solidFill>
                <a:srgbClr val="0070C0"/>
              </a:solidFill>
              <a:latin typeface="IBM Plex Mono Text"/>
              <a:ea typeface="IBM Plex Mono Text"/>
              <a:cs typeface="IBM Plex Mono Text"/>
              <a:sym typeface="IBM Plex Mono Text"/>
            </a:endParaRPr>
          </a:p>
          <a:p>
            <a:pPr lvl="1" marL="685800" indent="-228600">
              <a:lnSpc>
                <a:spcPct val="90000"/>
              </a:lnSpc>
              <a:spcBef>
                <a:spcPts val="1400"/>
              </a:spcBef>
              <a:buSzPct val="100000"/>
              <a:buChar char="-"/>
              <a:defRPr>
                <a:solidFill>
                  <a:srgbClr val="292929"/>
                </a:solidFill>
                <a:latin typeface="Abadi"/>
                <a:ea typeface="Abadi"/>
                <a:cs typeface="Abadi"/>
                <a:sym typeface="Abadi"/>
              </a:defRPr>
            </a:pPr>
            <a:r>
              <a:t>The interaction amongst various features that determine the success rate of a successful landing.</a:t>
            </a:r>
            <a:endParaRPr sz="2400">
              <a:solidFill>
                <a:srgbClr val="0070C0"/>
              </a:solidFill>
              <a:latin typeface="IBM Plex Mono Text"/>
              <a:ea typeface="IBM Plex Mono Text"/>
              <a:cs typeface="IBM Plex Mono Text"/>
              <a:sym typeface="IBM Plex Mono Text"/>
            </a:endParaRPr>
          </a:p>
          <a:p>
            <a:pPr lvl="1" marL="685800" indent="-228600">
              <a:lnSpc>
                <a:spcPct val="90000"/>
              </a:lnSpc>
              <a:spcBef>
                <a:spcPts val="1400"/>
              </a:spcBef>
              <a:buSzPct val="100000"/>
              <a:buChar char="-"/>
              <a:defRPr>
                <a:solidFill>
                  <a:srgbClr val="292929"/>
                </a:solidFill>
                <a:latin typeface="Abadi"/>
                <a:ea typeface="Abadi"/>
                <a:cs typeface="Abadi"/>
                <a:sym typeface="Abadi"/>
              </a:defRPr>
            </a:pPr>
            <a:r>
              <a:t>What operating conditions needs to be in place to ensure a successful landing program.</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8" name="Slide Number Placeholder 2"/>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9" name="Content Placeholder 4"/>
          <p:cNvSpPr txBox="1"/>
          <p:nvPr>
            <p:ph type="body" sz="quarter" idx="4294967295"/>
          </p:nvPr>
        </p:nvSpPr>
        <p:spPr>
          <a:xfrm>
            <a:off x="734026" y="5627913"/>
            <a:ext cx="10551585" cy="549050"/>
          </a:xfrm>
          <a:prstGeom prst="rect">
            <a:avLst/>
          </a:prstGeom>
        </p:spPr>
        <p:txBody>
          <a:bodyPr>
            <a:normAutofit fontScale="100000" lnSpcReduction="0"/>
          </a:bodyPr>
          <a:lstStyle>
            <a:lvl1pPr>
              <a:lnSpc>
                <a:spcPct val="100000"/>
              </a:lnSpc>
              <a:spcBef>
                <a:spcPts val="1400"/>
              </a:spcBef>
              <a:defRPr sz="2200">
                <a:solidFill>
                  <a:srgbClr val="292929"/>
                </a:solidFill>
                <a:latin typeface="Abadi"/>
                <a:ea typeface="Abadi"/>
                <a:cs typeface="Abadi"/>
                <a:sym typeface="Abadi"/>
              </a:defRPr>
            </a:lvl1pPr>
          </a:lstStyle>
          <a:p>
            <a:pPr/>
            <a:r>
              <a:t>KSC LC-39A has 76.9% success rate while getting 23.1% failure rate.</a:t>
            </a:r>
          </a:p>
        </p:txBody>
      </p:sp>
      <p:sp>
        <p:nvSpPr>
          <p:cNvPr id="310"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640079">
              <a:lnSpc>
                <a:spcPct val="72000"/>
              </a:lnSpc>
              <a:defRPr sz="1750">
                <a:solidFill>
                  <a:srgbClr val="0B49CB"/>
                </a:solidFill>
                <a:latin typeface="Abadi"/>
                <a:ea typeface="Abadi"/>
                <a:cs typeface="Abadi"/>
                <a:sym typeface="Abadi"/>
              </a:defRPr>
            </a:lvl1pPr>
          </a:lstStyle>
          <a:p>
            <a:pPr/>
            <a:r>
              <a:t>Pie chart showing the Launch site with the highest launch success ratio</a:t>
            </a:r>
            <a:endParaRPr>
              <a:solidFill>
                <a:srgbClr val="005493"/>
              </a:solidFill>
              <a:latin typeface="IBM Plex Mono SemiBold"/>
              <a:ea typeface="IBM Plex Mono SemiBold"/>
              <a:cs typeface="IBM Plex Mono SemiBold"/>
              <a:sym typeface="IBM Plex Mono SemiBold"/>
            </a:endParaRPr>
          </a:p>
        </p:txBody>
      </p:sp>
      <p:pic>
        <p:nvPicPr>
          <p:cNvPr id="311" name="Image" descr="Image"/>
          <p:cNvPicPr>
            <a:picLocks noChangeAspect="1"/>
          </p:cNvPicPr>
          <p:nvPr/>
        </p:nvPicPr>
        <p:blipFill>
          <a:blip r:embed="rId3">
            <a:extLst/>
          </a:blip>
          <a:stretch>
            <a:fillRect/>
          </a:stretch>
        </p:blipFill>
        <p:spPr>
          <a:xfrm>
            <a:off x="666750" y="1193800"/>
            <a:ext cx="10284887" cy="4234246"/>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13" name="Slide Number Placeholder 2"/>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4"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429768">
              <a:lnSpc>
                <a:spcPct val="72000"/>
              </a:lnSpc>
              <a:defRPr sz="1739">
                <a:solidFill>
                  <a:srgbClr val="0B49CB"/>
                </a:solidFill>
                <a:latin typeface="Abadi"/>
                <a:ea typeface="Abadi"/>
                <a:cs typeface="Abadi"/>
                <a:sym typeface="Abadi"/>
              </a:defRPr>
            </a:lvl1pPr>
          </a:lstStyle>
          <a:p>
            <a:pPr/>
            <a:r>
              <a:t>Scatter plot of Payload vs Launch Outcome for all sites, with different payload selected in the range slider</a:t>
            </a:r>
          </a:p>
        </p:txBody>
      </p:sp>
      <p:pic>
        <p:nvPicPr>
          <p:cNvPr id="315" name="Content Placeholder 3" descr="Content Placeholder 3"/>
          <p:cNvPicPr>
            <a:picLocks noChangeAspect="1"/>
          </p:cNvPicPr>
          <p:nvPr/>
        </p:nvPicPr>
        <p:blipFill>
          <a:blip r:embed="rId3">
            <a:extLst/>
          </a:blip>
          <a:stretch>
            <a:fillRect/>
          </a:stretch>
        </p:blipFill>
        <p:spPr>
          <a:xfrm>
            <a:off x="770011" y="1828029"/>
            <a:ext cx="10515600" cy="3785615"/>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17" name="TextBox 1"/>
          <p:cNvSpPr txBox="1"/>
          <p:nvPr/>
        </p:nvSpPr>
        <p:spPr>
          <a:xfrm>
            <a:off x="797969" y="2529745"/>
            <a:ext cx="956815" cy="333089"/>
          </a:xfrm>
          <a:prstGeom prst="rect">
            <a:avLst/>
          </a:prstGeom>
          <a:solidFill>
            <a:srgbClr val="0948CB"/>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FFFF"/>
                </a:solidFill>
              </a:defRPr>
            </a:lvl1pPr>
          </a:lstStyle>
          <a:p>
            <a:pPr/>
            <a:r>
              <a:t>Section 5</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19"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0" name="Content Placeholder 4"/>
          <p:cNvSpPr txBox="1"/>
          <p:nvPr>
            <p:ph type="body" sz="quarter" idx="4294967295"/>
          </p:nvPr>
        </p:nvSpPr>
        <p:spPr>
          <a:xfrm>
            <a:off x="426830" y="1328674"/>
            <a:ext cx="11338340" cy="1026560"/>
          </a:xfrm>
          <a:prstGeom prst="rect">
            <a:avLst/>
          </a:prstGeom>
        </p:spPr>
        <p:txBody>
          <a:bodyPr>
            <a:normAutofit fontScale="100000" lnSpcReduction="0"/>
          </a:bodyPr>
          <a:lstStyle/>
          <a:p>
            <a:pPr marL="194310" indent="-194310" defTabSz="777240">
              <a:spcBef>
                <a:spcPts val="1100"/>
              </a:spcBef>
              <a:defRPr sz="1870">
                <a:latin typeface="Abadi"/>
                <a:ea typeface="Abadi"/>
                <a:cs typeface="Abadi"/>
                <a:sym typeface="Abadi"/>
              </a:defRPr>
            </a:pPr>
            <a:r>
              <a:t>The decision tree classifier is the model with the highest classification accuracy</a:t>
            </a:r>
          </a:p>
          <a:p>
            <a:pPr marL="194310" indent="-194310" defTabSz="777240">
              <a:spcBef>
                <a:spcPts val="1100"/>
              </a:spcBef>
              <a:defRPr sz="1870">
                <a:latin typeface="Abadi"/>
                <a:ea typeface="Abadi"/>
                <a:cs typeface="Abadi"/>
                <a:sym typeface="Abadi"/>
              </a:defRPr>
            </a:pPr>
            <a:r>
              <a:t>Github URL : </a:t>
            </a:r>
            <a:r>
              <a:rPr u="sng">
                <a:solidFill>
                  <a:srgbClr val="0563C1"/>
                </a:solidFill>
                <a:uFill>
                  <a:solidFill>
                    <a:srgbClr val="0563C1"/>
                  </a:solidFill>
                </a:uFill>
                <a:hlinkClick r:id="rId3" invalidUrl="" action="" tgtFrame="" tooltip="" history="1" highlightClick="0" endSnd="0"/>
              </a:rPr>
              <a:t>https://github.com/Santoshkumar2k2/IBM-Applied-Data-Science-Capstone/blob/main/SpaceX_Machine%20Learning%20Prediction_Part_5.ipynb</a:t>
            </a:r>
          </a:p>
        </p:txBody>
      </p:sp>
      <p:sp>
        <p:nvSpPr>
          <p:cNvPr id="321" name="Title 1"/>
          <p:cNvSpPr txBox="1"/>
          <p:nvPr/>
        </p:nvSpPr>
        <p:spPr>
          <a:xfrm>
            <a:off x="512949" y="659762"/>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Classification Accuracy</a:t>
            </a:r>
          </a:p>
        </p:txBody>
      </p:sp>
      <p:pic>
        <p:nvPicPr>
          <p:cNvPr id="322" name="Image" descr="Image"/>
          <p:cNvPicPr>
            <a:picLocks noChangeAspect="1"/>
          </p:cNvPicPr>
          <p:nvPr/>
        </p:nvPicPr>
        <p:blipFill>
          <a:blip r:embed="rId4">
            <a:extLst/>
          </a:blip>
          <a:stretch>
            <a:fillRect/>
          </a:stretch>
        </p:blipFill>
        <p:spPr>
          <a:xfrm>
            <a:off x="467201" y="2475096"/>
            <a:ext cx="10627310" cy="3997947"/>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24"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5" name="Content Placeholder 4"/>
          <p:cNvSpPr txBox="1"/>
          <p:nvPr>
            <p:ph type="body" sz="half" idx="4294967295"/>
          </p:nvPr>
        </p:nvSpPr>
        <p:spPr>
          <a:xfrm>
            <a:off x="709454" y="1663281"/>
            <a:ext cx="4866142" cy="3531438"/>
          </a:xfrm>
          <a:prstGeom prst="rect">
            <a:avLst/>
          </a:prstGeom>
        </p:spPr>
        <p:txBody>
          <a:bodyPr>
            <a:normAutofit fontScale="100000" lnSpcReduction="0"/>
          </a:bodyPr>
          <a:lstStyle>
            <a:lvl1pPr>
              <a:lnSpc>
                <a:spcPct val="100000"/>
              </a:lnSpc>
              <a:spcBef>
                <a:spcPts val="1400"/>
              </a:spcBef>
              <a:defRPr sz="2200">
                <a:solidFill>
                  <a:srgbClr val="292929"/>
                </a:solidFill>
                <a:latin typeface="Abadi"/>
                <a:ea typeface="Abadi"/>
                <a:cs typeface="Abadi"/>
                <a:sym typeface="Abadi"/>
              </a:defRPr>
            </a:lvl1pPr>
          </a:lstStyle>
          <a:p>
            <a:pPr/>
            <a: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326"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Confusion Matrix</a:t>
            </a:r>
          </a:p>
        </p:txBody>
      </p:sp>
      <p:pic>
        <p:nvPicPr>
          <p:cNvPr id="327" name="Image" descr="Image"/>
          <p:cNvPicPr>
            <a:picLocks noChangeAspect="1"/>
          </p:cNvPicPr>
          <p:nvPr/>
        </p:nvPicPr>
        <p:blipFill>
          <a:blip r:embed="rId3">
            <a:extLst/>
          </a:blip>
          <a:stretch>
            <a:fillRect/>
          </a:stretch>
        </p:blipFill>
        <p:spPr>
          <a:xfrm>
            <a:off x="5697208" y="1312052"/>
            <a:ext cx="6618474" cy="5211031"/>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29"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30" name="Content Placeholder 3"/>
          <p:cNvSpPr txBox="1"/>
          <p:nvPr>
            <p:ph type="body" idx="4294967295"/>
          </p:nvPr>
        </p:nvSpPr>
        <p:spPr>
          <a:xfrm>
            <a:off x="770010" y="1451159"/>
            <a:ext cx="10837439" cy="4424512"/>
          </a:xfrm>
          <a:prstGeom prst="rect">
            <a:avLst/>
          </a:prstGeom>
        </p:spPr>
        <p:txBody>
          <a:bodyPr>
            <a:normAutofit fontScale="100000" lnSpcReduction="0"/>
          </a:bodyPr>
          <a:lstStyle/>
          <a:p>
            <a:pPr marL="0" indent="0">
              <a:lnSpc>
                <a:spcPct val="100000"/>
              </a:lnSpc>
              <a:spcBef>
                <a:spcPts val="1400"/>
              </a:spcBef>
              <a:buSzTx/>
              <a:buNone/>
              <a:defRPr sz="2200">
                <a:solidFill>
                  <a:srgbClr val="292929"/>
                </a:solidFill>
                <a:latin typeface="Abadi"/>
                <a:ea typeface="Abadi"/>
                <a:cs typeface="Abadi"/>
                <a:sym typeface="Abadi"/>
              </a:defRPr>
            </a:pPr>
            <a:r>
              <a:t>We can conclude that:</a:t>
            </a:r>
          </a:p>
          <a:p>
            <a:pPr>
              <a:lnSpc>
                <a:spcPct val="100000"/>
              </a:lnSpc>
              <a:spcBef>
                <a:spcPts val="1400"/>
              </a:spcBef>
              <a:defRPr sz="2200">
                <a:solidFill>
                  <a:srgbClr val="292929"/>
                </a:solidFill>
                <a:latin typeface="Abadi"/>
                <a:ea typeface="Abadi"/>
                <a:cs typeface="Abadi"/>
                <a:sym typeface="Abadi"/>
              </a:defRPr>
            </a:pPr>
            <a:r>
              <a:t>The larger the flight amount at a launch site, the greater the success rate at a launch site.</a:t>
            </a:r>
          </a:p>
          <a:p>
            <a:pPr>
              <a:lnSpc>
                <a:spcPct val="100000"/>
              </a:lnSpc>
              <a:spcBef>
                <a:spcPts val="1400"/>
              </a:spcBef>
              <a:defRPr sz="2200">
                <a:latin typeface="Abadi"/>
                <a:ea typeface="Abadi"/>
                <a:cs typeface="Abadi"/>
                <a:sym typeface="Abadi"/>
              </a:defRPr>
            </a:pPr>
            <a:r>
              <a:t>Launch success rate started to increase in 2013 till 2020.</a:t>
            </a:r>
          </a:p>
          <a:p>
            <a:pPr>
              <a:lnSpc>
                <a:spcPct val="100000"/>
              </a:lnSpc>
              <a:spcBef>
                <a:spcPts val="1400"/>
              </a:spcBef>
              <a:defRPr sz="2200">
                <a:solidFill>
                  <a:srgbClr val="292929"/>
                </a:solidFill>
                <a:latin typeface="Abadi"/>
                <a:ea typeface="Abadi"/>
                <a:cs typeface="Abadi"/>
                <a:sym typeface="Abadi"/>
              </a:defRPr>
            </a:pPr>
            <a:r>
              <a:t>Orbits </a:t>
            </a:r>
            <a:r>
              <a:rPr>
                <a:solidFill>
                  <a:srgbClr val="000000"/>
                </a:solidFill>
              </a:rPr>
              <a:t>ES-L1, GEO, HEO, SSO, VLEO had the most success rate.</a:t>
            </a:r>
          </a:p>
          <a:p>
            <a:pPr>
              <a:lnSpc>
                <a:spcPct val="100000"/>
              </a:lnSpc>
              <a:spcBef>
                <a:spcPts val="1400"/>
              </a:spcBef>
              <a:defRPr sz="2200">
                <a:solidFill>
                  <a:srgbClr val="292929"/>
                </a:solidFill>
                <a:latin typeface="Abadi"/>
                <a:ea typeface="Abadi"/>
                <a:cs typeface="Abadi"/>
                <a:sym typeface="Abadi"/>
              </a:defRPr>
            </a:pPr>
            <a:r>
              <a:t>KSC LC-39A had the most successful launches of any sites.</a:t>
            </a:r>
          </a:p>
          <a:p>
            <a:pPr>
              <a:lnSpc>
                <a:spcPct val="100000"/>
              </a:lnSpc>
              <a:spcBef>
                <a:spcPts val="1400"/>
              </a:spcBef>
              <a:defRPr sz="2200">
                <a:solidFill>
                  <a:srgbClr val="292929"/>
                </a:solidFill>
                <a:latin typeface="Abadi"/>
                <a:ea typeface="Abadi"/>
                <a:cs typeface="Abadi"/>
                <a:sym typeface="Abadi"/>
              </a:defRPr>
            </a:pPr>
            <a:r>
              <a:t>The Decision tree classifier is the best machine learning algorithm for this task.</a:t>
            </a:r>
          </a:p>
        </p:txBody>
      </p:sp>
      <p:sp>
        <p:nvSpPr>
          <p:cNvPr id="331"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Conclusions</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1" name="Slide Number Placeholder 2"/>
          <p:cNvSpPr txBox="1"/>
          <p:nvPr>
            <p:ph type="sldNum" sz="quarter" idx="4294967295"/>
          </p:nvPr>
        </p:nvSpPr>
        <p:spPr>
          <a:xfrm>
            <a:off x="11974849" y="6372542"/>
            <a:ext cx="217152"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2" name="TextBox 1"/>
          <p:cNvSpPr txBox="1"/>
          <p:nvPr/>
        </p:nvSpPr>
        <p:spPr>
          <a:xfrm>
            <a:off x="765312" y="2812774"/>
            <a:ext cx="956815" cy="333088"/>
          </a:xfrm>
          <a:prstGeom prst="rect">
            <a:avLst/>
          </a:prstGeom>
          <a:solidFill>
            <a:srgbClr val="0948CB"/>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FFFF"/>
                </a:solidFill>
              </a:defRPr>
            </a:lvl1pPr>
          </a:lstStyle>
          <a:p>
            <a:pPr/>
            <a:r>
              <a:t>Section 1</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4" name="Slide Number Placeholder 3"/>
          <p:cNvSpPr txBox="1"/>
          <p:nvPr>
            <p:ph type="sldNum" sz="quarter" idx="4294967295"/>
          </p:nvPr>
        </p:nvSpPr>
        <p:spPr>
          <a:xfrm>
            <a:off x="11240821" y="6060022"/>
            <a:ext cx="21715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5" name="Content Placeholder 2"/>
          <p:cNvSpPr txBox="1"/>
          <p:nvPr/>
        </p:nvSpPr>
        <p:spPr>
          <a:xfrm>
            <a:off x="815730" y="1580808"/>
            <a:ext cx="10013378" cy="5211877"/>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612648">
              <a:lnSpc>
                <a:spcPct val="96000"/>
              </a:lnSpc>
              <a:spcBef>
                <a:spcPts val="900"/>
              </a:spcBef>
              <a:defRPr sz="1474">
                <a:solidFill>
                  <a:srgbClr val="0B49CB"/>
                </a:solidFill>
                <a:latin typeface="Abadi"/>
                <a:ea typeface="Abadi"/>
                <a:cs typeface="Abadi"/>
                <a:sym typeface="Abadi"/>
              </a:defRPr>
            </a:pPr>
            <a:r>
              <a:t>Executive Summary</a:t>
            </a:r>
            <a:endParaRPr sz="469">
              <a:solidFill>
                <a:srgbClr val="0070C0"/>
              </a:solidFill>
              <a:latin typeface="IBM Plex Mono Text"/>
              <a:ea typeface="IBM Plex Mono Text"/>
              <a:cs typeface="IBM Plex Mono Text"/>
              <a:sym typeface="IBM Plex Mono Text"/>
            </a:endParaRPr>
          </a:p>
          <a:p>
            <a:pPr marL="153162" indent="-153162" defTabSz="612648">
              <a:lnSpc>
                <a:spcPct val="96000"/>
              </a:lnSpc>
              <a:spcBef>
                <a:spcPts val="900"/>
              </a:spcBef>
              <a:buSzPct val="100000"/>
              <a:buFont typeface="Arial"/>
              <a:buChar char="•"/>
              <a:defRPr sz="1474">
                <a:solidFill>
                  <a:srgbClr val="292929"/>
                </a:solidFill>
                <a:latin typeface="Abadi"/>
                <a:ea typeface="Abadi"/>
                <a:cs typeface="Abadi"/>
                <a:sym typeface="Abadi"/>
              </a:defRPr>
            </a:pPr>
            <a:r>
              <a:t>Data collection methodology:</a:t>
            </a:r>
            <a:endParaRPr sz="469">
              <a:solidFill>
                <a:srgbClr val="0070C0"/>
              </a:solidFill>
              <a:latin typeface="IBM Plex Mono Text"/>
              <a:ea typeface="IBM Plex Mono Text"/>
              <a:cs typeface="IBM Plex Mono Text"/>
              <a:sym typeface="IBM Plex Mono Text"/>
            </a:endParaRPr>
          </a:p>
          <a:p>
            <a:pPr lvl="1" marL="459486" indent="-153162" defTabSz="612648">
              <a:lnSpc>
                <a:spcPct val="96000"/>
              </a:lnSpc>
              <a:spcBef>
                <a:spcPts val="900"/>
              </a:spcBef>
              <a:buSzPct val="100000"/>
              <a:buFont typeface="Arial"/>
              <a:buChar char="•"/>
              <a:defRPr sz="1273">
                <a:solidFill>
                  <a:srgbClr val="767171"/>
                </a:solidFill>
                <a:latin typeface="Abadi"/>
                <a:ea typeface="Abadi"/>
                <a:cs typeface="Abadi"/>
                <a:sym typeface="Abadi"/>
              </a:defRPr>
            </a:pPr>
            <a:r>
              <a:t>Data was collected using SpaceX API and web scraping from Wikipedia</a:t>
            </a:r>
            <a:endParaRPr sz="402">
              <a:solidFill>
                <a:srgbClr val="0070C0"/>
              </a:solidFill>
              <a:latin typeface="IBM Plex Mono Text"/>
              <a:ea typeface="IBM Plex Mono Text"/>
              <a:cs typeface="IBM Plex Mono Text"/>
              <a:sym typeface="IBM Plex Mono Text"/>
            </a:endParaRPr>
          </a:p>
          <a:p>
            <a:pPr marL="153162" indent="-153162" defTabSz="612648">
              <a:lnSpc>
                <a:spcPct val="96000"/>
              </a:lnSpc>
              <a:spcBef>
                <a:spcPts val="900"/>
              </a:spcBef>
              <a:buSzPct val="100000"/>
              <a:buFont typeface="Arial"/>
              <a:buChar char="•"/>
              <a:defRPr sz="1474">
                <a:solidFill>
                  <a:srgbClr val="292929"/>
                </a:solidFill>
                <a:latin typeface="Abadi"/>
                <a:ea typeface="Abadi"/>
                <a:cs typeface="Abadi"/>
                <a:sym typeface="Abadi"/>
              </a:defRPr>
            </a:pPr>
            <a:r>
              <a:t>Perform data wrangling</a:t>
            </a:r>
            <a:endParaRPr sz="469">
              <a:solidFill>
                <a:srgbClr val="0070C0"/>
              </a:solidFill>
              <a:latin typeface="IBM Plex Mono Text"/>
              <a:ea typeface="IBM Plex Mono Text"/>
              <a:cs typeface="IBM Plex Mono Text"/>
              <a:sym typeface="IBM Plex Mono Text"/>
            </a:endParaRPr>
          </a:p>
          <a:p>
            <a:pPr lvl="1" marL="459486" indent="-153162" defTabSz="612648">
              <a:lnSpc>
                <a:spcPct val="96000"/>
              </a:lnSpc>
              <a:spcBef>
                <a:spcPts val="900"/>
              </a:spcBef>
              <a:buSzPct val="100000"/>
              <a:buFont typeface="Arial"/>
              <a:buChar char="•"/>
              <a:defRPr sz="1273">
                <a:solidFill>
                  <a:srgbClr val="767171"/>
                </a:solidFill>
                <a:latin typeface="Abadi"/>
                <a:ea typeface="Abadi"/>
                <a:cs typeface="Abadi"/>
                <a:sym typeface="Abadi"/>
              </a:defRPr>
            </a:pPr>
            <a:r>
              <a:t>One-hot encoding was applied to categorical features.</a:t>
            </a:r>
            <a:endParaRPr sz="402">
              <a:solidFill>
                <a:srgbClr val="0070C0"/>
              </a:solidFill>
              <a:latin typeface="IBM Plex Mono Text"/>
              <a:ea typeface="IBM Plex Mono Text"/>
              <a:cs typeface="IBM Plex Mono Text"/>
              <a:sym typeface="IBM Plex Mono Text"/>
            </a:endParaRPr>
          </a:p>
          <a:p>
            <a:pPr marL="153162" indent="-153162" defTabSz="612648">
              <a:lnSpc>
                <a:spcPct val="96000"/>
              </a:lnSpc>
              <a:spcBef>
                <a:spcPts val="900"/>
              </a:spcBef>
              <a:buSzPct val="100000"/>
              <a:buFont typeface="Arial"/>
              <a:buChar char="•"/>
              <a:defRPr sz="1474">
                <a:solidFill>
                  <a:srgbClr val="292929"/>
                </a:solidFill>
                <a:latin typeface="Abadi"/>
                <a:ea typeface="Abadi"/>
                <a:cs typeface="Abadi"/>
                <a:sym typeface="Abadi"/>
              </a:defRPr>
            </a:pPr>
            <a:r>
              <a:t>Perform exploratory data analysis (EDA) using visualization and SQL</a:t>
            </a:r>
            <a:endParaRPr sz="469">
              <a:solidFill>
                <a:srgbClr val="0070C0"/>
              </a:solidFill>
              <a:latin typeface="IBM Plex Mono Text"/>
              <a:ea typeface="IBM Plex Mono Text"/>
              <a:cs typeface="IBM Plex Mono Text"/>
              <a:sym typeface="IBM Plex Mono Text"/>
            </a:endParaRPr>
          </a:p>
          <a:p>
            <a:pPr marL="153162" indent="-153162" defTabSz="612648">
              <a:lnSpc>
                <a:spcPct val="96000"/>
              </a:lnSpc>
              <a:spcBef>
                <a:spcPts val="900"/>
              </a:spcBef>
              <a:buSzPct val="100000"/>
              <a:buFont typeface="Arial"/>
              <a:buChar char="•"/>
              <a:defRPr sz="1474">
                <a:solidFill>
                  <a:srgbClr val="292929"/>
                </a:solidFill>
                <a:latin typeface="Abadi"/>
                <a:ea typeface="Abadi"/>
                <a:cs typeface="Abadi"/>
                <a:sym typeface="Abadi"/>
              </a:defRPr>
            </a:pPr>
            <a:r>
              <a:t>Perform interactive visual analytics using Folium and Plotly Dash</a:t>
            </a:r>
            <a:endParaRPr sz="469">
              <a:solidFill>
                <a:srgbClr val="0070C0"/>
              </a:solidFill>
              <a:latin typeface="IBM Plex Mono Text"/>
              <a:ea typeface="IBM Plex Mono Text"/>
              <a:cs typeface="IBM Plex Mono Text"/>
              <a:sym typeface="IBM Plex Mono Text"/>
            </a:endParaRPr>
          </a:p>
          <a:p>
            <a:pPr marL="153162" indent="-153162" defTabSz="612648">
              <a:lnSpc>
                <a:spcPct val="96000"/>
              </a:lnSpc>
              <a:spcBef>
                <a:spcPts val="900"/>
              </a:spcBef>
              <a:buSzPct val="100000"/>
              <a:buFont typeface="Arial"/>
              <a:buChar char="•"/>
              <a:defRPr sz="1474">
                <a:solidFill>
                  <a:srgbClr val="292929"/>
                </a:solidFill>
                <a:latin typeface="Abadi"/>
                <a:ea typeface="Abadi"/>
                <a:cs typeface="Abadi"/>
                <a:sym typeface="Abadi"/>
              </a:defRPr>
            </a:pPr>
            <a:r>
              <a:t>Perform predictive analysis using classification models</a:t>
            </a:r>
            <a:endParaRPr sz="469">
              <a:solidFill>
                <a:srgbClr val="0070C0"/>
              </a:solidFill>
              <a:latin typeface="IBM Plex Mono Text"/>
              <a:ea typeface="IBM Plex Mono Text"/>
              <a:cs typeface="IBM Plex Mono Text"/>
              <a:sym typeface="IBM Plex Mono Text"/>
            </a:endParaRPr>
          </a:p>
          <a:p>
            <a:pPr lvl="1" marL="459486" indent="-153162" defTabSz="612648">
              <a:lnSpc>
                <a:spcPct val="96000"/>
              </a:lnSpc>
              <a:spcBef>
                <a:spcPts val="900"/>
              </a:spcBef>
              <a:buSzPct val="100000"/>
              <a:buFont typeface="Arial"/>
              <a:buChar char="•"/>
              <a:defRPr sz="1273">
                <a:solidFill>
                  <a:srgbClr val="767171"/>
                </a:solidFill>
                <a:latin typeface="Abadi"/>
                <a:ea typeface="Abadi"/>
                <a:cs typeface="Abadi"/>
                <a:sym typeface="Abadi"/>
              </a:defRPr>
            </a:pPr>
            <a:r>
              <a:t>How to build, tune, evaluate classification models</a:t>
            </a:r>
            <a:endParaRPr sz="402">
              <a:solidFill>
                <a:srgbClr val="0070C0"/>
              </a:solidFill>
              <a:latin typeface="IBM Plex Mono Text"/>
              <a:ea typeface="IBM Plex Mono Text"/>
              <a:cs typeface="IBM Plex Mono Text"/>
              <a:sym typeface="IBM Plex Mono Text"/>
            </a:endParaRPr>
          </a:p>
          <a:p>
            <a:pPr marL="153162" indent="-153162" defTabSz="612648">
              <a:lnSpc>
                <a:spcPct val="96000"/>
              </a:lnSpc>
              <a:spcBef>
                <a:spcPts val="900"/>
              </a:spcBef>
              <a:buSzPct val="100000"/>
              <a:buFont typeface="Arial"/>
              <a:buChar char="•"/>
              <a:defRPr sz="5896">
                <a:solidFill>
                  <a:srgbClr val="292929"/>
                </a:solidFill>
                <a:latin typeface="Abadi"/>
                <a:ea typeface="Abadi"/>
                <a:cs typeface="Abadi"/>
                <a:sym typeface="Abadi"/>
              </a:defRPr>
            </a:pPr>
          </a:p>
          <a:p>
            <a:pPr marL="153162" indent="-153162" defTabSz="612648">
              <a:lnSpc>
                <a:spcPct val="80000"/>
              </a:lnSpc>
              <a:spcBef>
                <a:spcPts val="900"/>
              </a:spcBef>
              <a:buSzPct val="100000"/>
              <a:buFont typeface="Arial"/>
              <a:buChar char="•"/>
              <a:defRPr sz="1474">
                <a:solidFill>
                  <a:srgbClr val="292929"/>
                </a:solidFill>
                <a:latin typeface="Abadi"/>
                <a:ea typeface="Abadi"/>
                <a:cs typeface="Abadi"/>
                <a:sym typeface="Abadi"/>
              </a:defRPr>
            </a:pPr>
          </a:p>
          <a:p>
            <a:pPr marL="153162" indent="-153162" defTabSz="612648">
              <a:lnSpc>
                <a:spcPct val="80000"/>
              </a:lnSpc>
              <a:spcBef>
                <a:spcPts val="900"/>
              </a:spcBef>
              <a:buSzPct val="100000"/>
              <a:buFont typeface="Arial"/>
              <a:buChar char="•"/>
              <a:defRPr sz="1474">
                <a:solidFill>
                  <a:srgbClr val="292929"/>
                </a:solidFill>
                <a:latin typeface="Abadi"/>
                <a:ea typeface="Abadi"/>
                <a:cs typeface="Abadi"/>
                <a:sym typeface="Abadi"/>
              </a:defRPr>
            </a:pPr>
          </a:p>
          <a:p>
            <a:pPr marL="153162" indent="-153162" defTabSz="612648">
              <a:lnSpc>
                <a:spcPct val="80000"/>
              </a:lnSpc>
              <a:spcBef>
                <a:spcPts val="900"/>
              </a:spcBef>
              <a:buSzPct val="100000"/>
              <a:buFont typeface="Arial"/>
              <a:buChar char="•"/>
              <a:defRPr sz="1474">
                <a:solidFill>
                  <a:srgbClr val="292929"/>
                </a:solidFill>
                <a:latin typeface="Abadi"/>
                <a:ea typeface="Abadi"/>
                <a:cs typeface="Abadi"/>
                <a:sym typeface="Abadi"/>
              </a:defRPr>
            </a:pPr>
          </a:p>
        </p:txBody>
      </p:sp>
      <p:sp>
        <p:nvSpPr>
          <p:cNvPr id="146"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Methodology</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8" name="Slide Number Placeholder 5"/>
          <p:cNvSpPr txBox="1"/>
          <p:nvPr>
            <p:ph type="sldNum" sz="quarter" idx="4294967295"/>
          </p:nvPr>
        </p:nvSpPr>
        <p:spPr>
          <a:xfrm>
            <a:off x="11240821" y="6060022"/>
            <a:ext cx="21715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9" name="Content Placeholder 4"/>
          <p:cNvSpPr txBox="1"/>
          <p:nvPr>
            <p:ph type="body" idx="4294967295"/>
          </p:nvPr>
        </p:nvSpPr>
        <p:spPr>
          <a:xfrm>
            <a:off x="770010" y="1825625"/>
            <a:ext cx="10515601" cy="4351338"/>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How data sets were collected. </a:t>
            </a:r>
          </a:p>
          <a:p>
            <a:pPr lvl="1" marL="685800" indent="-228600" algn="just">
              <a:lnSpc>
                <a:spcPct val="100000"/>
              </a:lnSpc>
              <a:spcBef>
                <a:spcPts val="1400"/>
              </a:spcBef>
              <a:buFontTx/>
              <a:buChar char="-"/>
              <a:defRPr sz="1900">
                <a:solidFill>
                  <a:srgbClr val="292929"/>
                </a:solidFill>
                <a:latin typeface="Abadi"/>
                <a:ea typeface="Abadi"/>
                <a:cs typeface="Abadi"/>
                <a:sym typeface="Abadi"/>
              </a:defRPr>
            </a:pPr>
            <a:r>
              <a:t>Data collection was done using get request to the SpaceX API.</a:t>
            </a:r>
            <a:endParaRPr sz="2400"/>
          </a:p>
          <a:p>
            <a:pPr lvl="1" marL="685800" indent="-228600" algn="just">
              <a:lnSpc>
                <a:spcPct val="100000"/>
              </a:lnSpc>
              <a:spcBef>
                <a:spcPts val="1400"/>
              </a:spcBef>
              <a:buFontTx/>
              <a:buChar char="-"/>
              <a:defRPr sz="1900">
                <a:solidFill>
                  <a:srgbClr val="292929"/>
                </a:solidFill>
                <a:latin typeface="Abadi"/>
                <a:ea typeface="Abadi"/>
                <a:cs typeface="Abadi"/>
                <a:sym typeface="Abadi"/>
              </a:defRPr>
            </a:pPr>
            <a:r>
              <a:t>Next, we decoded the response content as a Json using .json() function call and turn it into a pandas dataframe using .json_normalize().</a:t>
            </a:r>
            <a:endParaRPr sz="2400"/>
          </a:p>
          <a:p>
            <a:pPr lvl="1" marL="685800" indent="-228600" algn="just">
              <a:lnSpc>
                <a:spcPct val="100000"/>
              </a:lnSpc>
              <a:spcBef>
                <a:spcPts val="1400"/>
              </a:spcBef>
              <a:buFontTx/>
              <a:buChar char="-"/>
              <a:defRPr sz="1900">
                <a:solidFill>
                  <a:srgbClr val="292929"/>
                </a:solidFill>
                <a:latin typeface="Abadi"/>
                <a:ea typeface="Abadi"/>
                <a:cs typeface="Abadi"/>
                <a:sym typeface="Abadi"/>
              </a:defRPr>
            </a:pPr>
            <a:r>
              <a:t>We then cleaned the data, checked for missing values and fill in missing values where necessary.</a:t>
            </a:r>
            <a:endParaRPr sz="2400"/>
          </a:p>
          <a:p>
            <a:pPr lvl="1" marL="685800" indent="-228600" algn="just">
              <a:lnSpc>
                <a:spcPct val="100000"/>
              </a:lnSpc>
              <a:spcBef>
                <a:spcPts val="1400"/>
              </a:spcBef>
              <a:buFontTx/>
              <a:buChar char="-"/>
              <a:defRPr sz="1900">
                <a:solidFill>
                  <a:srgbClr val="292929"/>
                </a:solidFill>
                <a:latin typeface="Abadi"/>
                <a:ea typeface="Abadi"/>
                <a:cs typeface="Abadi"/>
                <a:sym typeface="Abadi"/>
              </a:defRPr>
            </a:pPr>
            <a:r>
              <a:t>In addition, we performed web scraping from Wikipedia for Falcon 9 launch records with BeautifulSoup. </a:t>
            </a:r>
            <a:endParaRPr sz="2400"/>
          </a:p>
          <a:p>
            <a:pPr lvl="1" marL="685800" indent="-228600" algn="just">
              <a:lnSpc>
                <a:spcPct val="100000"/>
              </a:lnSpc>
              <a:spcBef>
                <a:spcPts val="1400"/>
              </a:spcBef>
              <a:buFontTx/>
              <a:buChar char="-"/>
              <a:defRPr sz="1900">
                <a:solidFill>
                  <a:srgbClr val="292929"/>
                </a:solidFill>
                <a:latin typeface="Abadi"/>
                <a:ea typeface="Abadi"/>
                <a:cs typeface="Abadi"/>
                <a:sym typeface="Abadi"/>
              </a:defRPr>
            </a:pPr>
            <a:r>
              <a:t>The objective was to extract the launch records as HTML table, parse the table and convert it to a pandas dataframe for future analysis.</a:t>
            </a:r>
          </a:p>
        </p:txBody>
      </p:sp>
      <p:sp>
        <p:nvSpPr>
          <p:cNvPr id="150"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Data Collection</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2" name="Slide Number Placeholder 5"/>
          <p:cNvSpPr txBox="1"/>
          <p:nvPr>
            <p:ph type="sldNum" sz="quarter" idx="4294967295"/>
          </p:nvPr>
        </p:nvSpPr>
        <p:spPr>
          <a:xfrm>
            <a:off x="11240821" y="6060022"/>
            <a:ext cx="21715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3" name="Content Placeholder 4"/>
          <p:cNvSpPr txBox="1"/>
          <p:nvPr>
            <p:ph type="body" sz="half" idx="4294967295"/>
          </p:nvPr>
        </p:nvSpPr>
        <p:spPr>
          <a:xfrm>
            <a:off x="5910262" y="1792288"/>
            <a:ext cx="5461001" cy="4206876"/>
          </a:xfrm>
          <a:prstGeom prst="rect">
            <a:avLst/>
          </a:prstGeom>
          <a:ln w="9525">
            <a:solidFill>
              <a:srgbClr val="0B49CB"/>
            </a:solidFill>
            <a:prstDash val="dash"/>
            <a:round/>
          </a:ln>
        </p:spPr>
        <p:txBody>
          <a:bodyPr>
            <a:normAutofit fontScale="100000" lnSpcReduction="0"/>
          </a:bodyPr>
          <a:lstStyle/>
          <a:p>
            <a:pPr marL="0" indent="0">
              <a:buSzTx/>
              <a:buNone/>
              <a:defRPr sz="2200">
                <a:solidFill>
                  <a:srgbClr val="1C7DDB"/>
                </a:solidFill>
                <a:latin typeface="Abadi"/>
                <a:ea typeface="Abadi"/>
                <a:cs typeface="Abadi"/>
                <a:sym typeface="Abadi"/>
              </a:defRPr>
            </a:pPr>
          </a:p>
          <a:p>
            <a:pPr marL="0" indent="0">
              <a:buSzTx/>
              <a:buNone/>
              <a:defRPr sz="2200">
                <a:solidFill>
                  <a:srgbClr val="1C7DDB"/>
                </a:solidFill>
                <a:latin typeface="Abadi"/>
                <a:ea typeface="Abadi"/>
                <a:cs typeface="Abadi"/>
                <a:sym typeface="Abadi"/>
              </a:defRPr>
            </a:pPr>
          </a:p>
          <a:p>
            <a:pPr marL="0" indent="0">
              <a:buSzTx/>
              <a:buNone/>
              <a:defRPr sz="2200">
                <a:solidFill>
                  <a:srgbClr val="1C7DDB"/>
                </a:solidFill>
                <a:latin typeface="Abadi"/>
                <a:ea typeface="Abadi"/>
                <a:cs typeface="Abadi"/>
                <a:sym typeface="Abadi"/>
              </a:defRPr>
            </a:pPr>
          </a:p>
          <a:p>
            <a:pPr marL="0" indent="0">
              <a:buSzTx/>
              <a:buNone/>
              <a:defRPr sz="2200">
                <a:solidFill>
                  <a:srgbClr val="1C7DDB"/>
                </a:solidFill>
                <a:latin typeface="Abadi"/>
                <a:ea typeface="Abadi"/>
                <a:cs typeface="Abadi"/>
                <a:sym typeface="Abadi"/>
              </a:defRPr>
            </a:pPr>
            <a:r>
              <a:t>Place your flowchart of SpaceX API calls here</a:t>
            </a:r>
          </a:p>
        </p:txBody>
      </p:sp>
      <p:pic>
        <p:nvPicPr>
          <p:cNvPr id="154" name="Screenshot 2025-03-16 at 11.22.52 PM.png" descr="Screenshot 2025-03-16 at 11.22.52 PM.png"/>
          <p:cNvPicPr>
            <a:picLocks noChangeAspect="1"/>
          </p:cNvPicPr>
          <p:nvPr/>
        </p:nvPicPr>
        <p:blipFill>
          <a:blip r:embed="rId3">
            <a:extLst/>
          </a:blip>
          <a:stretch>
            <a:fillRect/>
          </a:stretch>
        </p:blipFill>
        <p:spPr>
          <a:xfrm>
            <a:off x="5910262" y="1792288"/>
            <a:ext cx="5344034" cy="929398"/>
          </a:xfrm>
          <a:prstGeom prst="rect">
            <a:avLst/>
          </a:prstGeom>
          <a:ln w="12700">
            <a:miter lim="400000"/>
          </a:ln>
        </p:spPr>
      </p:pic>
      <p:sp>
        <p:nvSpPr>
          <p:cNvPr id="155" name="Text Placeholder 2"/>
          <p:cNvSpPr txBox="1"/>
          <p:nvPr/>
        </p:nvSpPr>
        <p:spPr>
          <a:xfrm>
            <a:off x="866458" y="1800225"/>
            <a:ext cx="4548823" cy="422592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21742" indent="-221742" defTabSz="886968">
              <a:spcBef>
                <a:spcPts val="1300"/>
              </a:spcBef>
              <a:buSzPct val="100000"/>
              <a:buFont typeface="Arial"/>
              <a:buChar char="•"/>
              <a:defRPr sz="2134">
                <a:solidFill>
                  <a:srgbClr val="292929"/>
                </a:solidFill>
                <a:latin typeface="Abadi"/>
                <a:ea typeface="Abadi"/>
                <a:cs typeface="Abadi"/>
                <a:sym typeface="Abadi"/>
              </a:defRPr>
            </a:pPr>
            <a:r>
              <a:t>We used the get request to the SpaceX API to collect data, clean the requested data and did some basic data wrangling and formatting.</a:t>
            </a:r>
            <a:endParaRPr sz="2716"/>
          </a:p>
          <a:p>
            <a:pPr marL="221742" indent="-221742" defTabSz="886968">
              <a:spcBef>
                <a:spcPts val="1300"/>
              </a:spcBef>
              <a:buSzPct val="100000"/>
              <a:buFont typeface="Arial"/>
              <a:buChar char="•"/>
              <a:defRPr sz="2134">
                <a:solidFill>
                  <a:srgbClr val="292929"/>
                </a:solidFill>
                <a:latin typeface="Abadi"/>
                <a:ea typeface="Abadi"/>
                <a:cs typeface="Abadi"/>
                <a:sym typeface="Abadi"/>
              </a:defRPr>
            </a:pPr>
          </a:p>
          <a:p>
            <a:pPr marL="221742" indent="-221742" defTabSz="886968">
              <a:spcBef>
                <a:spcPts val="1300"/>
              </a:spcBef>
              <a:buSzPct val="100000"/>
              <a:buFont typeface="Arial"/>
              <a:buChar char="•"/>
              <a:defRPr sz="2134">
                <a:solidFill>
                  <a:srgbClr val="292929"/>
                </a:solidFill>
                <a:latin typeface="Abadi"/>
                <a:ea typeface="Abadi"/>
                <a:cs typeface="Abadi"/>
                <a:sym typeface="Abadi"/>
              </a:defRPr>
            </a:pPr>
            <a:r>
              <a:t>GitHub URL: </a:t>
            </a:r>
            <a:r>
              <a:rPr u="sng">
                <a:solidFill>
                  <a:srgbClr val="0563C1"/>
                </a:solidFill>
                <a:uFill>
                  <a:solidFill>
                    <a:srgbClr val="0563C1"/>
                  </a:solidFill>
                </a:uFill>
                <a:hlinkClick r:id="rId4" invalidUrl="" action="" tgtFrame="" tooltip="" history="1" highlightClick="0" endSnd="0"/>
              </a:rPr>
              <a:t>https://github.com/Santoshkumar2k2/IBM-Applied-Data-Science-Capstone/blob/main/data-collection-api.ipynb</a:t>
            </a:r>
          </a:p>
        </p:txBody>
      </p:sp>
      <p:sp>
        <p:nvSpPr>
          <p:cNvPr id="156"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Data Collection – SpaceX API</a:t>
            </a:r>
          </a:p>
        </p:txBody>
      </p:sp>
      <p:pic>
        <p:nvPicPr>
          <p:cNvPr id="157" name="Screenshot 2025-03-16 at 11.30.42 PM.png" descr="Screenshot 2025-03-16 at 11.30.42 PM.png"/>
          <p:cNvPicPr>
            <a:picLocks noChangeAspect="1"/>
          </p:cNvPicPr>
          <p:nvPr/>
        </p:nvPicPr>
        <p:blipFill>
          <a:blip r:embed="rId5">
            <a:extLst/>
          </a:blip>
          <a:stretch>
            <a:fillRect/>
          </a:stretch>
        </p:blipFill>
        <p:spPr>
          <a:xfrm>
            <a:off x="5921268" y="2638884"/>
            <a:ext cx="5476645" cy="2513684"/>
          </a:xfrm>
          <a:prstGeom prst="rect">
            <a:avLst/>
          </a:prstGeom>
          <a:ln w="12700">
            <a:miter lim="400000"/>
          </a:ln>
        </p:spPr>
      </p:pic>
      <p:pic>
        <p:nvPicPr>
          <p:cNvPr id="158" name="Image" descr="Image"/>
          <p:cNvPicPr>
            <a:picLocks noChangeAspect="1"/>
          </p:cNvPicPr>
          <p:nvPr/>
        </p:nvPicPr>
        <p:blipFill>
          <a:blip r:embed="rId6">
            <a:extLst/>
          </a:blip>
          <a:stretch>
            <a:fillRect/>
          </a:stretch>
        </p:blipFill>
        <p:spPr>
          <a:xfrm>
            <a:off x="5928144" y="4791943"/>
            <a:ext cx="5425236" cy="154266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0" name="Slide Number Placeholder 5"/>
          <p:cNvSpPr txBox="1"/>
          <p:nvPr>
            <p:ph type="sldNum" sz="quarter" idx="4294967295"/>
          </p:nvPr>
        </p:nvSpPr>
        <p:spPr>
          <a:xfrm>
            <a:off x="11240821" y="6060022"/>
            <a:ext cx="21715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1" name="Text Placeholder 2"/>
          <p:cNvSpPr txBox="1"/>
          <p:nvPr>
            <p:ph type="body" sz="quarter" idx="4294967295"/>
          </p:nvPr>
        </p:nvSpPr>
        <p:spPr>
          <a:xfrm>
            <a:off x="922411" y="1792288"/>
            <a:ext cx="3932239" cy="3811588"/>
          </a:xfrm>
          <a:prstGeom prst="rect">
            <a:avLst/>
          </a:prstGeom>
        </p:spPr>
        <p:txBody>
          <a:bodyPr>
            <a:normAutofit fontScale="100000" lnSpcReduction="0"/>
          </a:bodyPr>
          <a:lstStyle/>
          <a:p>
            <a:pPr marL="208026" indent="-208026" defTabSz="832104">
              <a:lnSpc>
                <a:spcPct val="100000"/>
              </a:lnSpc>
              <a:spcBef>
                <a:spcPts val="1200"/>
              </a:spcBef>
              <a:defRPr sz="2002">
                <a:solidFill>
                  <a:srgbClr val="292929"/>
                </a:solidFill>
                <a:latin typeface="Abadi"/>
                <a:ea typeface="Abadi"/>
                <a:cs typeface="Abadi"/>
                <a:sym typeface="Abadi"/>
              </a:defRPr>
            </a:pPr>
            <a:r>
              <a:t>We applied web scrapping to webscrap Falcon 9 launch records with BeautifulSoup, then we parsed the table and converted it into a pandas dataframe.</a:t>
            </a:r>
          </a:p>
          <a:p>
            <a:pPr marL="208026" indent="-208026" defTabSz="832104">
              <a:lnSpc>
                <a:spcPct val="100000"/>
              </a:lnSpc>
              <a:spcBef>
                <a:spcPts val="1200"/>
              </a:spcBef>
              <a:defRPr sz="2002">
                <a:solidFill>
                  <a:srgbClr val="292929"/>
                </a:solidFill>
                <a:latin typeface="Abadi"/>
                <a:ea typeface="Abadi"/>
                <a:cs typeface="Abadi"/>
                <a:sym typeface="Abadi"/>
              </a:defRPr>
            </a:pPr>
            <a:r>
              <a:t>GitHub URL: </a:t>
            </a:r>
            <a:r>
              <a:rPr u="sng">
                <a:solidFill>
                  <a:srgbClr val="0563C1"/>
                </a:solidFill>
                <a:uFill>
                  <a:solidFill>
                    <a:srgbClr val="0563C1"/>
                  </a:solidFill>
                </a:uFill>
                <a:hlinkClick r:id="rId3" invalidUrl="" action="" tgtFrame="" tooltip="" history="1" highlightClick="0" endSnd="0"/>
              </a:rPr>
              <a:t>https://github.com/Santoshkumar2k2/IBM-Applied-Data-Science-Capstone/blob/main/webscraping.ipynb</a:t>
            </a:r>
          </a:p>
        </p:txBody>
      </p:sp>
      <p:sp>
        <p:nvSpPr>
          <p:cNvPr id="162" name="Title 1"/>
          <p:cNvSpPr txBox="1"/>
          <p:nvPr/>
        </p:nvSpPr>
        <p:spPr>
          <a:xfrm>
            <a:off x="968131" y="6910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Data Collection - Scraping</a:t>
            </a:r>
          </a:p>
        </p:txBody>
      </p:sp>
      <p:grpSp>
        <p:nvGrpSpPr>
          <p:cNvPr id="165" name="Content Placeholder 4"/>
          <p:cNvGrpSpPr/>
          <p:nvPr/>
        </p:nvGrpSpPr>
        <p:grpSpPr>
          <a:xfrm>
            <a:off x="5910262" y="1792288"/>
            <a:ext cx="5461001" cy="4206876"/>
            <a:chOff x="0" y="0"/>
            <a:chExt cx="5461000" cy="4206875"/>
          </a:xfrm>
        </p:grpSpPr>
        <p:sp>
          <p:nvSpPr>
            <p:cNvPr id="163" name="Rectangle"/>
            <p:cNvSpPr/>
            <p:nvPr/>
          </p:nvSpPr>
          <p:spPr>
            <a:xfrm>
              <a:off x="0" y="0"/>
              <a:ext cx="5461000" cy="4206875"/>
            </a:xfrm>
            <a:prstGeom prst="rect">
              <a:avLst/>
            </a:prstGeom>
            <a:noFill/>
            <a:ln w="9525" cap="flat">
              <a:solidFill>
                <a:srgbClr val="0B49CB"/>
              </a:solidFill>
              <a:prstDash val="dash"/>
              <a:round/>
            </a:ln>
            <a:effectLst/>
          </p:spPr>
          <p:txBody>
            <a:bodyPr wrap="square" lIns="45719" tIns="45719" rIns="45719" bIns="45719" numCol="1" anchor="t">
              <a:noAutofit/>
            </a:bodyPr>
            <a:lstStyle/>
            <a:p>
              <a:pPr>
                <a:lnSpc>
                  <a:spcPct val="90000"/>
                </a:lnSpc>
                <a:spcBef>
                  <a:spcPts val="1000"/>
                </a:spcBef>
                <a:defRPr sz="2800"/>
              </a:pPr>
            </a:p>
          </p:txBody>
        </p:sp>
        <p:sp>
          <p:nvSpPr>
            <p:cNvPr id="164" name="Place your flowchart of web scraping here"/>
            <p:cNvSpPr txBox="1"/>
            <p:nvPr/>
          </p:nvSpPr>
          <p:spPr>
            <a:xfrm>
              <a:off x="50482" y="4762"/>
              <a:ext cx="5360036" cy="41973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rmAutofit fontScale="100000" lnSpcReduction="0"/>
            </a:bodyPr>
            <a:lstStyle/>
            <a:p>
              <a:pPr>
                <a:lnSpc>
                  <a:spcPct val="90000"/>
                </a:lnSpc>
                <a:spcBef>
                  <a:spcPts val="1000"/>
                </a:spcBef>
                <a:defRPr sz="2200">
                  <a:solidFill>
                    <a:srgbClr val="1C7DDB"/>
                  </a:solidFill>
                  <a:latin typeface="Abadi"/>
                  <a:ea typeface="Abadi"/>
                  <a:cs typeface="Abadi"/>
                  <a:sym typeface="Abadi"/>
                </a:defRPr>
              </a:pPr>
            </a:p>
            <a:p>
              <a:pPr>
                <a:lnSpc>
                  <a:spcPct val="90000"/>
                </a:lnSpc>
                <a:spcBef>
                  <a:spcPts val="1000"/>
                </a:spcBef>
                <a:defRPr sz="2200">
                  <a:solidFill>
                    <a:srgbClr val="1C7DDB"/>
                  </a:solidFill>
                  <a:latin typeface="Abadi"/>
                  <a:ea typeface="Abadi"/>
                  <a:cs typeface="Abadi"/>
                  <a:sym typeface="Abadi"/>
                </a:defRPr>
              </a:pPr>
            </a:p>
            <a:p>
              <a:pPr>
                <a:lnSpc>
                  <a:spcPct val="90000"/>
                </a:lnSpc>
                <a:spcBef>
                  <a:spcPts val="1000"/>
                </a:spcBef>
                <a:defRPr sz="2200">
                  <a:solidFill>
                    <a:srgbClr val="1C7DDB"/>
                  </a:solidFill>
                  <a:latin typeface="Abadi"/>
                  <a:ea typeface="Abadi"/>
                  <a:cs typeface="Abadi"/>
                  <a:sym typeface="Abadi"/>
                </a:defRPr>
              </a:pPr>
            </a:p>
            <a:p>
              <a:pPr>
                <a:lnSpc>
                  <a:spcPct val="90000"/>
                </a:lnSpc>
                <a:spcBef>
                  <a:spcPts val="1000"/>
                </a:spcBef>
                <a:defRPr sz="2200">
                  <a:solidFill>
                    <a:srgbClr val="1C7DDB"/>
                  </a:solidFill>
                  <a:latin typeface="Abadi"/>
                  <a:ea typeface="Abadi"/>
                  <a:cs typeface="Abadi"/>
                  <a:sym typeface="Abadi"/>
                </a:defRPr>
              </a:pPr>
            </a:p>
            <a:p>
              <a:pPr>
                <a:lnSpc>
                  <a:spcPct val="90000"/>
                </a:lnSpc>
                <a:spcBef>
                  <a:spcPts val="1000"/>
                </a:spcBef>
                <a:defRPr sz="2200">
                  <a:solidFill>
                    <a:srgbClr val="1C7DDB"/>
                  </a:solidFill>
                  <a:latin typeface="Abadi"/>
                  <a:ea typeface="Abadi"/>
                  <a:cs typeface="Abadi"/>
                  <a:sym typeface="Abadi"/>
                </a:defRPr>
              </a:pPr>
              <a:r>
                <a:t>Place your flowchart of web scraping here</a:t>
              </a:r>
            </a:p>
          </p:txBody>
        </p:sp>
      </p:grpSp>
      <p:pic>
        <p:nvPicPr>
          <p:cNvPr id="166" name="Image" descr="Image"/>
          <p:cNvPicPr>
            <a:picLocks noChangeAspect="1"/>
          </p:cNvPicPr>
          <p:nvPr/>
        </p:nvPicPr>
        <p:blipFill>
          <a:blip r:embed="rId4">
            <a:extLst/>
          </a:blip>
          <a:stretch>
            <a:fillRect/>
          </a:stretch>
        </p:blipFill>
        <p:spPr>
          <a:xfrm>
            <a:off x="5880341" y="1711408"/>
            <a:ext cx="5461001" cy="2743755"/>
          </a:xfrm>
          <a:prstGeom prst="rect">
            <a:avLst/>
          </a:prstGeom>
          <a:ln w="12700">
            <a:miter lim="400000"/>
          </a:ln>
        </p:spPr>
      </p:pic>
      <p:pic>
        <p:nvPicPr>
          <p:cNvPr id="167" name="Image" descr="Image"/>
          <p:cNvPicPr>
            <a:picLocks noChangeAspect="1"/>
          </p:cNvPicPr>
          <p:nvPr/>
        </p:nvPicPr>
        <p:blipFill>
          <a:blip r:embed="rId5">
            <a:extLst/>
          </a:blip>
          <a:stretch>
            <a:fillRect/>
          </a:stretch>
        </p:blipFill>
        <p:spPr>
          <a:xfrm>
            <a:off x="5880196" y="4441525"/>
            <a:ext cx="5461291" cy="1904151"/>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Custom Design">
  <a:themeElements>
    <a:clrScheme name="Custom Design">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Custom Design">
      <a:majorFont>
        <a:latin typeface="Calibri"/>
        <a:ea typeface="Calibri"/>
        <a:cs typeface="Calibri"/>
      </a:majorFont>
      <a:minorFont>
        <a:latin typeface="Helvetica"/>
        <a:ea typeface="Helvetica"/>
        <a:cs typeface="Helvetica"/>
      </a:minorFont>
    </a:fontScheme>
    <a:fmtScheme name="Custom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Custom Design">
  <a:themeElements>
    <a:clrScheme name="Custom Design">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Custom Design">
      <a:majorFont>
        <a:latin typeface="Calibri"/>
        <a:ea typeface="Calibri"/>
        <a:cs typeface="Calibri"/>
      </a:majorFont>
      <a:minorFont>
        <a:latin typeface="Helvetica"/>
        <a:ea typeface="Helvetica"/>
        <a:cs typeface="Helvetica"/>
      </a:minorFont>
    </a:fontScheme>
    <a:fmtScheme name="Custom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